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3"/>
    <p:sldMasterId id="214748367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embeddedFontLst>
    <p:embeddedFont>
      <p:font typeface="DM Sans Medium"/>
      <p:regular r:id="rId37"/>
      <p:bold r:id="rId38"/>
      <p:italic r:id="rId39"/>
      <p:boldItalic r:id="rId40"/>
    </p:embeddedFont>
    <p:embeddedFont>
      <p:font typeface="PT Sans"/>
      <p:regular r:id="rId41"/>
      <p:bold r:id="rId42"/>
      <p:italic r:id="rId43"/>
      <p:boldItalic r:id="rId44"/>
    </p:embeddedFont>
    <p:embeddedFont>
      <p:font typeface="DM Sans"/>
      <p:regular r:id="rId45"/>
      <p:bold r:id="rId46"/>
      <p:italic r:id="rId47"/>
      <p:boldItalic r:id="rId48"/>
    </p:embeddedFont>
    <p:embeddedFont>
      <p:font typeface="DM Serif Display"/>
      <p:regular r:id="rId49"/>
      <p: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Medium-boldItalic.fntdata"/><Relationship Id="rId42" Type="http://schemas.openxmlformats.org/officeDocument/2006/relationships/font" Target="fonts/PTSans-bold.fntdata"/><Relationship Id="rId41" Type="http://schemas.openxmlformats.org/officeDocument/2006/relationships/font" Target="fonts/PTSans-regular.fntdata"/><Relationship Id="rId44" Type="http://schemas.openxmlformats.org/officeDocument/2006/relationships/font" Target="fonts/PTSans-boldItalic.fntdata"/><Relationship Id="rId43" Type="http://schemas.openxmlformats.org/officeDocument/2006/relationships/font" Target="fonts/PTSans-italic.fntdata"/><Relationship Id="rId46" Type="http://schemas.openxmlformats.org/officeDocument/2006/relationships/font" Target="fonts/DMSans-bold.fntdata"/><Relationship Id="rId45" Type="http://schemas.openxmlformats.org/officeDocument/2006/relationships/font" Target="fonts/DMSa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DMSans-boldItalic.fntdata"/><Relationship Id="rId47" Type="http://schemas.openxmlformats.org/officeDocument/2006/relationships/font" Target="fonts/DMSans-italic.fntdata"/><Relationship Id="rId49" Type="http://schemas.openxmlformats.org/officeDocument/2006/relationships/font" Target="fonts/DMSerifDisplay-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DMSansMedium-regular.fntdata"/><Relationship Id="rId36" Type="http://schemas.openxmlformats.org/officeDocument/2006/relationships/slide" Target="slides/slide31.xml"/><Relationship Id="rId39" Type="http://schemas.openxmlformats.org/officeDocument/2006/relationships/font" Target="fonts/DMSansMedium-italic.fntdata"/><Relationship Id="rId38" Type="http://schemas.openxmlformats.org/officeDocument/2006/relationships/font" Target="fonts/DMSansMedium-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DMSerifDisplay-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We recommend you use these slides as a guide to present information about the IPC to parents. Where possible please include school-specific information and your own images. Prompts for these will be included in the slide notes. </a:t>
            </a:r>
            <a:endParaRPr/>
          </a:p>
          <a:p>
            <a:pPr indent="0" lvl="0" marL="0" marR="0" rtl="0" algn="l">
              <a:lnSpc>
                <a:spcPct val="100000"/>
              </a:lnSpc>
              <a:spcBef>
                <a:spcPts val="0"/>
              </a:spcBef>
              <a:spcAft>
                <a:spcPts val="0"/>
              </a:spcAft>
              <a:buClr>
                <a:schemeClr val="dk1"/>
              </a:buClr>
              <a:buSzPts val="1200"/>
              <a:buFont typeface="Arial"/>
              <a:buNone/>
            </a:pPr>
            <a:r>
              <a:rPr b="0" lang="en-US"/>
              <a:t>This version includes videos of IPC teachers talking about different aspects of the curriculum.</a:t>
            </a:r>
            <a:endParaRPr/>
          </a:p>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rtl="0" algn="l">
              <a:spcBef>
                <a:spcPts val="0"/>
              </a:spcBef>
              <a:spcAft>
                <a:spcPts val="0"/>
              </a:spcAft>
              <a:buNone/>
            </a:pPr>
            <a:r>
              <a:rPr lang="en-US"/>
              <a:t>Welcome slide – add your school’s name as a subtitle. </a:t>
            </a:r>
            <a:endParaRPr/>
          </a:p>
          <a:p>
            <a:pPr indent="0" lvl="0" marL="0" rtl="0" algn="l">
              <a:spcBef>
                <a:spcPts val="0"/>
              </a:spcBef>
              <a:spcAft>
                <a:spcPts val="0"/>
              </a:spcAft>
              <a:buNone/>
            </a:pPr>
            <a:r>
              <a:t/>
            </a:r>
            <a:endParaRPr/>
          </a:p>
        </p:txBody>
      </p:sp>
      <p:sp>
        <p:nvSpPr>
          <p:cNvPr id="180" name="Google Shape;18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rtl="0" algn="l">
              <a:spcBef>
                <a:spcPts val="0"/>
              </a:spcBef>
              <a:spcAft>
                <a:spcPts val="0"/>
              </a:spcAft>
              <a:buNone/>
            </a:pPr>
            <a:r>
              <a:rPr lang="en-US" sz="1200"/>
              <a:t>The subject learning goals are made up of Knowledge,</a:t>
            </a:r>
            <a:r>
              <a:rPr lang="en-US"/>
              <a:t> </a:t>
            </a:r>
            <a:r>
              <a:rPr lang="en-US" sz="1200"/>
              <a:t> Skills and Understanding that children will develop.</a:t>
            </a:r>
            <a:r>
              <a:rPr lang="en-US"/>
              <a:t> </a:t>
            </a:r>
            <a:endParaRPr sz="1200"/>
          </a:p>
          <a:p>
            <a:pPr indent="0" lvl="0" marL="0" marR="0" rtl="0" algn="l">
              <a:lnSpc>
                <a:spcPct val="100000"/>
              </a:lnSpc>
              <a:spcBef>
                <a:spcPts val="0"/>
              </a:spcBef>
              <a:spcAft>
                <a:spcPts val="0"/>
              </a:spcAft>
              <a:buClr>
                <a:schemeClr val="dk1"/>
              </a:buClr>
              <a:buSzPts val="1200"/>
              <a:buFont typeface="Arial"/>
              <a:buNone/>
            </a:pPr>
            <a:r>
              <a:t/>
            </a:r>
            <a:endParaRPr sz="1200"/>
          </a:p>
          <a:p>
            <a:pPr indent="0" lvl="0" marL="0" rtl="0" algn="l">
              <a:spcBef>
                <a:spcPts val="0"/>
              </a:spcBef>
              <a:spcAft>
                <a:spcPts val="0"/>
              </a:spcAft>
              <a:buNone/>
            </a:pPr>
            <a:r>
              <a:rPr b="1" lang="en-US" sz="1200"/>
              <a:t>SUGGESTION </a:t>
            </a:r>
            <a:endParaRPr/>
          </a:p>
          <a:p>
            <a:pPr indent="0" lvl="0" marL="0" rtl="0" algn="l">
              <a:spcBef>
                <a:spcPts val="0"/>
              </a:spcBef>
              <a:spcAft>
                <a:spcPts val="0"/>
              </a:spcAft>
              <a:buNone/>
            </a:pPr>
            <a:r>
              <a:rPr lang="en-US" sz="1200"/>
              <a:t>If you have definitions or image prompts for knowledge, skills and understanding add those to this slide. </a:t>
            </a:r>
            <a:endParaRPr/>
          </a:p>
          <a:p>
            <a:pPr indent="0" lvl="0" marL="0" marR="0" rtl="0" algn="l">
              <a:lnSpc>
                <a:spcPct val="100000"/>
              </a:lnSpc>
              <a:spcBef>
                <a:spcPts val="0"/>
              </a:spcBef>
              <a:spcAft>
                <a:spcPts val="0"/>
              </a:spcAft>
              <a:buClr>
                <a:schemeClr val="dk1"/>
              </a:buClr>
              <a:buSzPts val="1200"/>
              <a:buFont typeface="Arial"/>
              <a:buNone/>
            </a:pPr>
            <a:r>
              <a:rPr lang="en-US" sz="1200"/>
              <a:t>Alternatively, add examples of each type of learning goal from recent learning. </a:t>
            </a:r>
            <a:endParaRPr/>
          </a:p>
          <a:p>
            <a:pPr indent="0" lvl="0" marL="0" rtl="0" algn="l">
              <a:spcBef>
                <a:spcPts val="0"/>
              </a:spcBef>
              <a:spcAft>
                <a:spcPts val="0"/>
              </a:spcAft>
              <a:buNone/>
            </a:pPr>
            <a:r>
              <a:t/>
            </a:r>
            <a:endParaRPr/>
          </a:p>
        </p:txBody>
      </p:sp>
      <p:sp>
        <p:nvSpPr>
          <p:cNvPr id="269" name="Google Shape;26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100"/>
              <a:t>Slide notes</a:t>
            </a:r>
            <a:endParaRPr/>
          </a:p>
          <a:p>
            <a:pPr indent="0" lvl="0" marL="0" rtl="0" algn="l">
              <a:spcBef>
                <a:spcPts val="0"/>
              </a:spcBef>
              <a:spcAft>
                <a:spcPts val="0"/>
              </a:spcAft>
              <a:buNone/>
            </a:pPr>
            <a:r>
              <a:rPr lang="en-US" sz="1100"/>
              <a:t>Thematic units are designed to help children to see   how subjects are both ‘independent’ and ‘interdependent,’ just like they are in real life. Learning is improved through making connections between subjects, to their own lives and talking about a theme from different subject viewpoints.</a:t>
            </a:r>
            <a:endParaRPr/>
          </a:p>
          <a:p>
            <a:pPr indent="0" lvl="0" marL="0" marR="0" rtl="0" algn="l">
              <a:lnSpc>
                <a:spcPct val="100000"/>
              </a:lnSpc>
              <a:spcBef>
                <a:spcPts val="0"/>
              </a:spcBef>
              <a:spcAft>
                <a:spcPts val="0"/>
              </a:spcAft>
              <a:buClr>
                <a:schemeClr val="dk1"/>
              </a:buClr>
              <a:buSzPts val="1100"/>
              <a:buFont typeface="Arial"/>
              <a:buNone/>
            </a:pPr>
            <a:r>
              <a:rPr lang="en-US" sz="1100"/>
              <a:t>International learning is a broader area, but IPC is unique in providing International Learning goals.</a:t>
            </a:r>
            <a:endParaRPr/>
          </a:p>
          <a:p>
            <a:pPr indent="0" lvl="0" marL="0" marR="0" rtl="0" algn="l">
              <a:lnSpc>
                <a:spcPct val="100000"/>
              </a:lnSpc>
              <a:spcBef>
                <a:spcPts val="0"/>
              </a:spcBef>
              <a:spcAft>
                <a:spcPts val="0"/>
              </a:spcAft>
              <a:buClr>
                <a:schemeClr val="dk1"/>
              </a:buClr>
              <a:buSzPts val="1100"/>
              <a:buFont typeface="Arial"/>
              <a:buNone/>
            </a:pPr>
            <a:r>
              <a:rPr lang="en-US" sz="1100"/>
              <a:t>Language Arts and Maths goals and activities for these are included in subject learning task as opportunities for connecting learning.</a:t>
            </a:r>
            <a:endParaRPr/>
          </a:p>
          <a:p>
            <a:pPr indent="0" lvl="0" marL="0" marR="0" rtl="0" algn="l">
              <a:lnSpc>
                <a:spcPct val="100000"/>
              </a:lnSpc>
              <a:spcBef>
                <a:spcPts val="0"/>
              </a:spcBef>
              <a:spcAft>
                <a:spcPts val="0"/>
              </a:spcAft>
              <a:buClr>
                <a:schemeClr val="dk1"/>
              </a:buClr>
              <a:buSzPts val="1100"/>
              <a:buFont typeface="Arial"/>
              <a:buNone/>
            </a:pPr>
            <a:r>
              <a:t/>
            </a:r>
            <a:endParaRPr sz="1100"/>
          </a:p>
          <a:p>
            <a:pPr indent="0" lvl="0" marL="0" marR="0" rtl="0" algn="l">
              <a:lnSpc>
                <a:spcPct val="100000"/>
              </a:lnSpc>
              <a:spcBef>
                <a:spcPts val="0"/>
              </a:spcBef>
              <a:spcAft>
                <a:spcPts val="0"/>
              </a:spcAft>
              <a:buClr>
                <a:schemeClr val="dk1"/>
              </a:buClr>
              <a:buSzPts val="1100"/>
              <a:buFont typeface="Arial"/>
              <a:buNone/>
            </a:pPr>
            <a:r>
              <a:rPr b="1" lang="en-US" sz="1100"/>
              <a:t>SUGGESTION: </a:t>
            </a:r>
            <a:endParaRPr/>
          </a:p>
          <a:p>
            <a:pPr indent="0" lvl="0" marL="0" marR="0" rtl="0" algn="l">
              <a:lnSpc>
                <a:spcPct val="100000"/>
              </a:lnSpc>
              <a:spcBef>
                <a:spcPts val="0"/>
              </a:spcBef>
              <a:spcAft>
                <a:spcPts val="0"/>
              </a:spcAft>
              <a:buClr>
                <a:schemeClr val="dk1"/>
              </a:buClr>
              <a:buSzPts val="1100"/>
              <a:buFont typeface="Arial"/>
              <a:buNone/>
            </a:pPr>
            <a:r>
              <a:rPr lang="en-US" sz="1100"/>
              <a:t>You should explain whether you use the IPC Maths and Language Arts goals and if you have any single-subject teachers, how they use IPC goals and/or units.</a:t>
            </a:r>
            <a:endParaRPr/>
          </a:p>
          <a:p>
            <a:pPr indent="0" lvl="0" marL="0" rtl="0" algn="l">
              <a:spcBef>
                <a:spcPts val="0"/>
              </a:spcBef>
              <a:spcAft>
                <a:spcPts val="0"/>
              </a:spcAft>
              <a:buNone/>
            </a:pPr>
            <a:r>
              <a:t/>
            </a:r>
            <a:endParaRPr>
              <a:latin typeface="DM Sans"/>
              <a:ea typeface="DM Sans"/>
              <a:cs typeface="DM Sans"/>
              <a:sym typeface="DM Sans"/>
            </a:endParaRPr>
          </a:p>
        </p:txBody>
      </p:sp>
      <p:sp>
        <p:nvSpPr>
          <p:cNvPr id="283" name="Google Shape;28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DM Sans"/>
                <a:ea typeface="DM Sans"/>
                <a:cs typeface="DM Sans"/>
                <a:sym typeface="DM Sans"/>
              </a:rPr>
              <a:t>‹#›</a:t>
            </a:fld>
            <a:endParaRPr>
              <a:latin typeface="DM Sans"/>
              <a:ea typeface="DM Sans"/>
              <a:cs typeface="DM Sans"/>
              <a:sym typeface="DM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rtl="0" algn="l">
              <a:spcBef>
                <a:spcPts val="0"/>
              </a:spcBef>
              <a:spcAft>
                <a:spcPts val="0"/>
              </a:spcAft>
              <a:buNone/>
            </a:pPr>
            <a:r>
              <a:rPr lang="en-US"/>
              <a:t>International Learning is one of the three key IPC areas of learning; the ICA is unique in defining International Learning Golas. </a:t>
            </a:r>
            <a:endParaRPr/>
          </a:p>
          <a:p>
            <a:pPr indent="0" lvl="0" marL="0" rtl="0" algn="l">
              <a:spcBef>
                <a:spcPts val="0"/>
              </a:spcBef>
              <a:spcAft>
                <a:spcPts val="0"/>
              </a:spcAft>
              <a:buNone/>
            </a:pPr>
            <a:r>
              <a:rPr lang="en-US"/>
              <a:t>Each thematic unit has international tasks where learning relevant to the theme is considered locally and globally often through host, home and adopted countries. Thinking about these countries may also be included in subject tasks to allow learners to make connections between subject learning and home and/or host countries. </a:t>
            </a:r>
            <a:endParaRPr/>
          </a:p>
          <a:p>
            <a:pPr indent="0" lvl="0" marL="0" marR="0" rtl="0" algn="l">
              <a:lnSpc>
                <a:spcPct val="100000"/>
              </a:lnSpc>
              <a:spcBef>
                <a:spcPts val="0"/>
              </a:spcBef>
              <a:spcAft>
                <a:spcPts val="0"/>
              </a:spcAft>
              <a:buClr>
                <a:schemeClr val="dk1"/>
              </a:buClr>
              <a:buSzPts val="1200"/>
              <a:buFont typeface="Arial"/>
              <a:buNone/>
            </a:pPr>
            <a:r>
              <a:rPr lang="en-US"/>
              <a:t>International Learning goes beyond the units and will be evident in the school. It aims to develop a sense of ‘international mindedness’ and ‘global competency’ which encourages taking action in the local and global community. </a:t>
            </a:r>
            <a:endParaRPr/>
          </a:p>
          <a:p>
            <a:pPr indent="0" lvl="0" marL="0" marR="0" rtl="0" algn="l">
              <a:lnSpc>
                <a:spcPct val="100000"/>
              </a:lnSpc>
              <a:spcBef>
                <a:spcPts val="0"/>
              </a:spcBef>
              <a:spcAft>
                <a:spcPts val="0"/>
              </a:spcAft>
              <a:buClr>
                <a:schemeClr val="dk1"/>
              </a:buClr>
              <a:buSzPts val="1200"/>
              <a:buFont typeface="Arial"/>
              <a:buNone/>
            </a:pPr>
            <a:r>
              <a:t/>
            </a:r>
            <a:endParaRPr b="1"/>
          </a:p>
          <a:p>
            <a:pPr indent="0" lvl="0" marL="0" marR="0" rtl="0" algn="l">
              <a:lnSpc>
                <a:spcPct val="100000"/>
              </a:lnSpc>
              <a:spcBef>
                <a:spcPts val="0"/>
              </a:spcBef>
              <a:spcAft>
                <a:spcPts val="0"/>
              </a:spcAft>
              <a:buClr>
                <a:schemeClr val="dk1"/>
              </a:buClr>
              <a:buSzPts val="1200"/>
              <a:buFont typeface="Arial"/>
              <a:buNone/>
            </a:pPr>
            <a:r>
              <a:rPr b="1" lang="en-US"/>
              <a:t>SUGGESTIONS: </a:t>
            </a:r>
            <a:r>
              <a:rPr lang="en-US"/>
              <a:t>Explain the host and home countries in your school and if these are the same how you might use adopted countries. </a:t>
            </a:r>
            <a:endParaRPr/>
          </a:p>
          <a:p>
            <a:pPr indent="0" lvl="0" marL="0" rtl="0" algn="l">
              <a:spcBef>
                <a:spcPts val="0"/>
              </a:spcBef>
              <a:spcAft>
                <a:spcPts val="0"/>
              </a:spcAft>
              <a:buNone/>
            </a:pPr>
            <a:r>
              <a:t/>
            </a:r>
            <a:endParaRPr/>
          </a:p>
        </p:txBody>
      </p:sp>
      <p:sp>
        <p:nvSpPr>
          <p:cNvPr id="293" name="Google Shape;29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 IPC teacher talks about international learning. </a:t>
            </a:r>
            <a:endParaRPr/>
          </a:p>
        </p:txBody>
      </p:sp>
      <p:sp>
        <p:nvSpPr>
          <p:cNvPr id="302" name="Google Shape;30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Slide notes</a:t>
            </a:r>
            <a:endParaRPr/>
          </a:p>
          <a:p>
            <a:pPr indent="0" lvl="0" marL="0" rtl="0" algn="l">
              <a:spcBef>
                <a:spcPts val="0"/>
              </a:spcBef>
              <a:spcAft>
                <a:spcPts val="0"/>
              </a:spcAft>
              <a:buNone/>
            </a:pPr>
            <a:r>
              <a:rPr b="0" lang="en-US"/>
              <a:t>As well as gaining Knowledge, Skills and Understanding through International Learning children should become internationally minded and globally competent. </a:t>
            </a:r>
            <a:endParaRPr/>
          </a:p>
          <a:p>
            <a:pPr indent="0" lvl="0" marL="0" rtl="0" algn="l">
              <a:spcBef>
                <a:spcPts val="0"/>
              </a:spcBef>
              <a:spcAft>
                <a:spcPts val="0"/>
              </a:spcAft>
              <a:buNone/>
            </a:pPr>
            <a:r>
              <a:rPr b="0" lang="en-US"/>
              <a:t>Learners will have the opportunity </a:t>
            </a:r>
            <a:r>
              <a:rPr lang="en-US"/>
              <a:t>to develop a curiosity for the world around them and the appreciation of different viewpoints. </a:t>
            </a:r>
            <a:endParaRPr/>
          </a:p>
          <a:p>
            <a:pPr indent="0" lvl="0" marL="0" rtl="0" algn="l">
              <a:spcBef>
                <a:spcPts val="0"/>
              </a:spcBef>
              <a:spcAft>
                <a:spcPts val="0"/>
              </a:spcAft>
              <a:buNone/>
            </a:pPr>
            <a:r>
              <a:rPr b="0" lang="en-US"/>
              <a:t>To become more globally competent, learners should be encouraged to take positive action locally or globally, for example by protecting and preserving the environment, responding positively to social issues and sharing their learning with others.</a:t>
            </a:r>
            <a:endParaRPr b="0"/>
          </a:p>
          <a:p>
            <a:pPr indent="0" lvl="0" marL="0" rtl="0" algn="l">
              <a:spcBef>
                <a:spcPts val="0"/>
              </a:spcBef>
              <a:spcAft>
                <a:spcPts val="0"/>
              </a:spcAft>
              <a:buNone/>
            </a:pPr>
            <a:r>
              <a:rPr b="1" lang="en-US"/>
              <a:t>SUGGESTION </a:t>
            </a:r>
            <a:endParaRPr/>
          </a:p>
          <a:p>
            <a:pPr indent="0" lvl="0" marL="0" marR="0" rtl="0" algn="l">
              <a:lnSpc>
                <a:spcPct val="100000"/>
              </a:lnSpc>
              <a:spcBef>
                <a:spcPts val="0"/>
              </a:spcBef>
              <a:spcAft>
                <a:spcPts val="0"/>
              </a:spcAft>
              <a:buClr>
                <a:schemeClr val="dk1"/>
              </a:buClr>
              <a:buSzPts val="1200"/>
              <a:buFont typeface="Arial"/>
              <a:buNone/>
            </a:pPr>
            <a:r>
              <a:rPr lang="en-US"/>
              <a:t>If your school has defined international mindedness and/or global competence adapt this slide. </a:t>
            </a:r>
            <a:endParaRPr/>
          </a:p>
          <a:p>
            <a:pPr indent="0" lvl="0" marL="0" rtl="0" algn="l">
              <a:spcBef>
                <a:spcPts val="0"/>
              </a:spcBef>
              <a:spcAft>
                <a:spcPts val="0"/>
              </a:spcAft>
              <a:buNone/>
            </a:pPr>
            <a:r>
              <a:t/>
            </a:r>
            <a:endParaRPr/>
          </a:p>
        </p:txBody>
      </p:sp>
      <p:sp>
        <p:nvSpPr>
          <p:cNvPr id="309" name="Google Shape;30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marR="0" rtl="0" algn="l">
              <a:lnSpc>
                <a:spcPct val="100000"/>
              </a:lnSpc>
              <a:spcBef>
                <a:spcPts val="0"/>
              </a:spcBef>
              <a:spcAft>
                <a:spcPts val="0"/>
              </a:spcAft>
              <a:buClr>
                <a:schemeClr val="dk1"/>
              </a:buClr>
              <a:buSzPts val="1200"/>
              <a:buFont typeface="Arial"/>
              <a:buNone/>
            </a:pPr>
            <a:r>
              <a:rPr b="0" i="0" lang="en-US">
                <a:solidFill>
                  <a:schemeClr val="dk1"/>
                </a:solidFill>
              </a:rPr>
              <a:t>The Personal Learning Goals shape our attitudes and capabilities as learners and people. They will help learners to flourish and overcome challenges in life and learning. </a:t>
            </a:r>
            <a:endParaRPr/>
          </a:p>
          <a:p>
            <a:pPr indent="0" lvl="0" marL="0" marR="0" rtl="0" algn="l">
              <a:lnSpc>
                <a:spcPct val="100000"/>
              </a:lnSpc>
              <a:spcBef>
                <a:spcPts val="0"/>
              </a:spcBef>
              <a:spcAft>
                <a:spcPts val="0"/>
              </a:spcAft>
              <a:buClr>
                <a:schemeClr val="dk1"/>
              </a:buClr>
              <a:buSzPts val="1200"/>
              <a:buFont typeface="Arial"/>
              <a:buNone/>
            </a:pPr>
            <a:r>
              <a:rPr lang="en-US"/>
              <a:t>The aim of the Personal Learning Goals is to develop character and attitudes, rather than Knowledge, Skills and Understanding. </a:t>
            </a:r>
            <a:endParaRPr b="0" i="0">
              <a:solidFill>
                <a:schemeClr val="dk1"/>
              </a:solidFill>
            </a:endParaRPr>
          </a:p>
          <a:p>
            <a:pPr indent="0" lvl="0" marL="0" rtl="0" algn="l">
              <a:spcBef>
                <a:spcPts val="0"/>
              </a:spcBef>
              <a:spcAft>
                <a:spcPts val="0"/>
              </a:spcAft>
              <a:buNone/>
            </a:pPr>
            <a:r>
              <a:rPr b="0" i="0" lang="en-US">
                <a:solidFill>
                  <a:schemeClr val="dk1"/>
                </a:solidFill>
              </a:rPr>
              <a:t>These goals are included in unit tasks so that children learn about what they mean and put them into practice. </a:t>
            </a:r>
            <a:endParaRPr/>
          </a:p>
          <a:p>
            <a:pPr indent="0" lvl="0" marL="0" rtl="0" algn="l">
              <a:spcBef>
                <a:spcPts val="0"/>
              </a:spcBef>
              <a:spcAft>
                <a:spcPts val="0"/>
              </a:spcAft>
              <a:buNone/>
            </a:pPr>
            <a:r>
              <a:rPr b="0" i="0" lang="en-US">
                <a:solidFill>
                  <a:schemeClr val="dk1"/>
                </a:solidFill>
              </a:rPr>
              <a:t>The Personal Learning Goals apply to all school activities, not just IPC lessons. </a:t>
            </a:r>
            <a:endParaRPr/>
          </a:p>
          <a:p>
            <a:pPr indent="0" lvl="0" marL="0" rtl="0" algn="l">
              <a:spcBef>
                <a:spcPts val="0"/>
              </a:spcBef>
              <a:spcAft>
                <a:spcPts val="0"/>
              </a:spcAft>
              <a:buNone/>
            </a:pPr>
            <a:r>
              <a:rPr b="0" i="0" lang="en-US">
                <a:solidFill>
                  <a:schemeClr val="dk1"/>
                </a:solidFill>
              </a:rPr>
              <a:t>The infographic gives ideas that parents can use to support the Personal Learning Goals at home. </a:t>
            </a:r>
            <a:endParaRPr/>
          </a:p>
          <a:p>
            <a:pPr indent="0" lvl="0" marL="0" rtl="0" algn="l">
              <a:spcBef>
                <a:spcPts val="0"/>
              </a:spcBef>
              <a:spcAft>
                <a:spcPts val="0"/>
              </a:spcAft>
              <a:buNone/>
            </a:pPr>
            <a:r>
              <a:rPr b="1" lang="en-US"/>
              <a:t>SUGGESTION</a:t>
            </a:r>
            <a:endParaRPr/>
          </a:p>
          <a:p>
            <a:pPr indent="0" lvl="0" marL="0" rtl="0" algn="l">
              <a:spcBef>
                <a:spcPts val="0"/>
              </a:spcBef>
              <a:spcAft>
                <a:spcPts val="0"/>
              </a:spcAft>
              <a:buNone/>
            </a:pPr>
            <a:r>
              <a:rPr lang="en-US"/>
              <a:t>You may want to explain how you recognise children using the Personal Goals or if you have a monthly or termly focus. </a:t>
            </a:r>
            <a:endParaRPr/>
          </a:p>
        </p:txBody>
      </p:sp>
      <p:sp>
        <p:nvSpPr>
          <p:cNvPr id="320" name="Google Shape;32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an IPC teacher talks about the importance of the Personal Learning Goals.</a:t>
            </a:r>
            <a:endParaRPr/>
          </a:p>
        </p:txBody>
      </p:sp>
      <p:sp>
        <p:nvSpPr>
          <p:cNvPr id="331" name="Google Shape;33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latin typeface="Arial"/>
                <a:ea typeface="Arial"/>
                <a:cs typeface="Arial"/>
                <a:sym typeface="Arial"/>
              </a:rPr>
              <a:t>SUGGESTION  </a:t>
            </a:r>
            <a:endParaRPr/>
          </a:p>
          <a:p>
            <a:pPr indent="0" lvl="0" marL="0" rtl="0" algn="l">
              <a:spcBef>
                <a:spcPts val="0"/>
              </a:spcBef>
              <a:spcAft>
                <a:spcPts val="0"/>
              </a:spcAft>
              <a:buNone/>
            </a:pPr>
            <a:r>
              <a:rPr lang="en-US" sz="1200">
                <a:latin typeface="Arial"/>
                <a:ea typeface="Arial"/>
                <a:cs typeface="Arial"/>
                <a:sym typeface="Arial"/>
              </a:rPr>
              <a:t>Add examples of PLG displays and definitions from your school. </a:t>
            </a:r>
            <a:endParaRPr/>
          </a:p>
          <a:p>
            <a:pPr indent="0" lvl="0" marL="0" rtl="0" algn="l">
              <a:spcBef>
                <a:spcPts val="0"/>
              </a:spcBef>
              <a:spcAft>
                <a:spcPts val="0"/>
              </a:spcAft>
              <a:buNone/>
            </a:pPr>
            <a:r>
              <a:t/>
            </a:r>
            <a:endParaRPr/>
          </a:p>
        </p:txBody>
      </p:sp>
      <p:sp>
        <p:nvSpPr>
          <p:cNvPr id="337" name="Google Shape;33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rtl="0" algn="l">
              <a:spcBef>
                <a:spcPts val="0"/>
              </a:spcBef>
              <a:spcAft>
                <a:spcPts val="0"/>
              </a:spcAft>
              <a:buNone/>
            </a:pPr>
            <a:r>
              <a:rPr lang="en-US"/>
              <a:t>Although learning is different for everyone each unit follows the same Process to Facilitate Learning which has been designed based on neuroscience and educational research to improve learning for everyone. </a:t>
            </a:r>
            <a:endParaRPr/>
          </a:p>
          <a:p>
            <a:pPr indent="0" lvl="0" marL="0" rtl="0" algn="l">
              <a:spcBef>
                <a:spcPts val="0"/>
              </a:spcBef>
              <a:spcAft>
                <a:spcPts val="0"/>
              </a:spcAft>
              <a:buNone/>
            </a:pPr>
            <a:r>
              <a:rPr lang="en-US"/>
              <a:t>Assessment can happen at any time in the process of learning. As well as action which is encouraged in response to learning. </a:t>
            </a:r>
            <a:endParaRPr/>
          </a:p>
          <a:p>
            <a:pPr indent="0" lvl="0" marL="0" rtl="0" algn="l">
              <a:spcBef>
                <a:spcPts val="0"/>
              </a:spcBef>
              <a:spcAft>
                <a:spcPts val="0"/>
              </a:spcAft>
              <a:buNone/>
            </a:pPr>
            <a:r>
              <a:rPr lang="en-US"/>
              <a:t>We will talk through the cycle and share examples of each stage. </a:t>
            </a:r>
            <a:endParaRPr/>
          </a:p>
          <a:p>
            <a:pPr indent="0" lvl="0" marL="0" rtl="0" algn="l">
              <a:spcBef>
                <a:spcPts val="0"/>
              </a:spcBef>
              <a:spcAft>
                <a:spcPts val="0"/>
              </a:spcAft>
              <a:buNone/>
            </a:pPr>
            <a:r>
              <a:t/>
            </a:r>
            <a:endParaRPr/>
          </a:p>
        </p:txBody>
      </p:sp>
      <p:sp>
        <p:nvSpPr>
          <p:cNvPr id="345" name="Google Shape;34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SUGGESTION</a:t>
            </a:r>
            <a:endParaRPr/>
          </a:p>
          <a:p>
            <a:pPr indent="0" lvl="0" marL="0" rtl="0" algn="l">
              <a:spcBef>
                <a:spcPts val="0"/>
              </a:spcBef>
              <a:spcAft>
                <a:spcPts val="0"/>
              </a:spcAft>
              <a:buNone/>
            </a:pPr>
            <a:r>
              <a:rPr b="1" lang="en-US"/>
              <a:t>We have included pictures from the Pinboard on the next few slides, but recommend you swap these for photos from your school.</a:t>
            </a:r>
            <a:endParaRPr/>
          </a:p>
          <a:p>
            <a:pPr indent="0" lvl="0" marL="0" rtl="0" algn="l">
              <a:spcBef>
                <a:spcPts val="0"/>
              </a:spcBef>
              <a:spcAft>
                <a:spcPts val="0"/>
              </a:spcAft>
              <a:buNone/>
            </a:pPr>
            <a:r>
              <a:t/>
            </a:r>
            <a:endParaRPr b="1"/>
          </a:p>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rtl="0" algn="l">
              <a:spcBef>
                <a:spcPts val="0"/>
              </a:spcBef>
              <a:spcAft>
                <a:spcPts val="0"/>
              </a:spcAft>
              <a:buNone/>
            </a:pPr>
            <a:r>
              <a:rPr lang="en-US"/>
              <a:t>The Entry Point happens at the beginning of the unit. It could involve new experiences, a visit or visitors or a hands-on experience organised by the teacher. </a:t>
            </a:r>
            <a:r>
              <a:rPr b="0" i="0" lang="en-US" u="none" strike="noStrike"/>
              <a:t>The Entry Point provides an exciting introduction to the learning that is to follow.</a:t>
            </a:r>
            <a:endParaRPr/>
          </a:p>
          <a:p>
            <a:pPr indent="0" lvl="0" marL="0" marR="0" rtl="0" algn="l">
              <a:lnSpc>
                <a:spcPct val="100000"/>
              </a:lnSpc>
              <a:spcBef>
                <a:spcPts val="0"/>
              </a:spcBef>
              <a:spcAft>
                <a:spcPts val="0"/>
              </a:spcAft>
              <a:buClr>
                <a:schemeClr val="dk1"/>
              </a:buClr>
              <a:buSzPts val="1200"/>
              <a:buFont typeface="Arial"/>
              <a:buNone/>
            </a:pPr>
            <a:r>
              <a:rPr b="1" lang="en-US"/>
              <a:t>SUGGESTION: </a:t>
            </a:r>
            <a:r>
              <a:rPr lang="en-US"/>
              <a:t>You can change the pictures to ones from your school, or describe upcoming Entry Points. </a:t>
            </a:r>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a:p>
        </p:txBody>
      </p:sp>
      <p:sp>
        <p:nvSpPr>
          <p:cNvPr id="354" name="Google Shape;35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rtl="0" algn="l">
              <a:spcBef>
                <a:spcPts val="0"/>
              </a:spcBef>
              <a:spcAft>
                <a:spcPts val="0"/>
              </a:spcAft>
              <a:buNone/>
            </a:pPr>
            <a:r>
              <a:rPr b="0" lang="en-US"/>
              <a:t>This is from the International Curriculum Association website, the map on the website is interactive showing schools in countries and regions for each International Curriculum programme.</a:t>
            </a:r>
            <a:r>
              <a:rPr lang="en-US"/>
              <a:t> </a:t>
            </a:r>
            <a:endParaRPr/>
          </a:p>
          <a:p>
            <a:pPr indent="0" lvl="0" marL="0" rtl="0" algn="l">
              <a:spcBef>
                <a:spcPts val="0"/>
              </a:spcBef>
              <a:spcAft>
                <a:spcPts val="0"/>
              </a:spcAft>
              <a:buNone/>
            </a:pPr>
            <a:r>
              <a:rPr b="0" i="0" lang="en-US" sz="1200">
                <a:solidFill>
                  <a:schemeClr val="dk1"/>
                </a:solidFill>
                <a:latin typeface="Arial"/>
                <a:ea typeface="Arial"/>
                <a:cs typeface="Arial"/>
                <a:sym typeface="Arial"/>
              </a:rPr>
              <a:t>The IPC is an internationally researched curriculum for learners aged </a:t>
            </a:r>
            <a:r>
              <a:rPr lang="en-US"/>
              <a:t>5-11</a:t>
            </a:r>
            <a:r>
              <a:rPr b="0" i="0" lang="en-US" sz="1200">
                <a:solidFill>
                  <a:schemeClr val="dk1"/>
                </a:solidFill>
                <a:latin typeface="Arial"/>
                <a:ea typeface="Arial"/>
                <a:cs typeface="Arial"/>
                <a:sym typeface="Arial"/>
              </a:rPr>
              <a:t> years old, presented to schools through core documentation, practical materials and supporting resources. </a:t>
            </a:r>
            <a:r>
              <a:rPr lang="en-US"/>
              <a:t>Although it is regularly updated it has just undergone a rigorous review with updated learning goals, units and core documents. </a:t>
            </a:r>
            <a:endParaRPr/>
          </a:p>
          <a:p>
            <a:pPr indent="0" lvl="0" marL="0" rtl="0" algn="l">
              <a:spcBef>
                <a:spcPts val="0"/>
              </a:spcBef>
              <a:spcAft>
                <a:spcPts val="0"/>
              </a:spcAft>
              <a:buNone/>
            </a:pPr>
            <a:r>
              <a:t/>
            </a:r>
            <a:endParaRPr/>
          </a:p>
        </p:txBody>
      </p:sp>
      <p:sp>
        <p:nvSpPr>
          <p:cNvPr id="189" name="Google Shape;18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 IPC teacher explains the Entry Point.</a:t>
            </a:r>
            <a:endParaRPr/>
          </a:p>
        </p:txBody>
      </p:sp>
      <p:sp>
        <p:nvSpPr>
          <p:cNvPr id="364" name="Google Shape;36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rtl="0" algn="l">
              <a:spcBef>
                <a:spcPts val="0"/>
              </a:spcBef>
              <a:spcAft>
                <a:spcPts val="0"/>
              </a:spcAft>
              <a:buNone/>
            </a:pPr>
            <a:r>
              <a:rPr i="0" lang="en-US" u="none" strike="noStrike"/>
              <a:t>The Knowledge Harvest is designed to take place in the early stages of each unit and provides an opportunity for children to reveal what they already know about the themes they are studying. This knowledge can then be added to, developed and even challenged by the teacher, throughout the course of the unit.</a:t>
            </a:r>
            <a:endParaRPr/>
          </a:p>
          <a:p>
            <a:pPr indent="0" lvl="0" marL="0" marR="0" rtl="0" algn="l">
              <a:lnSpc>
                <a:spcPct val="100000"/>
              </a:lnSpc>
              <a:spcBef>
                <a:spcPts val="0"/>
              </a:spcBef>
              <a:spcAft>
                <a:spcPts val="0"/>
              </a:spcAft>
              <a:buClr>
                <a:schemeClr val="dk1"/>
              </a:buClr>
              <a:buSzPts val="1200"/>
              <a:buFont typeface="Arial"/>
              <a:buNone/>
            </a:pPr>
            <a:r>
              <a:rPr b="1" lang="en-US"/>
              <a:t>SUGGESTION: </a:t>
            </a:r>
            <a:r>
              <a:rPr lang="en-US"/>
              <a:t>You can change the pictures to ones from your school. </a:t>
            </a:r>
            <a:endParaRPr/>
          </a:p>
          <a:p>
            <a:pPr indent="0" lvl="0" marL="0" rtl="0" algn="l">
              <a:spcBef>
                <a:spcPts val="0"/>
              </a:spcBef>
              <a:spcAft>
                <a:spcPts val="0"/>
              </a:spcAft>
              <a:buNone/>
            </a:pPr>
            <a:r>
              <a:t/>
            </a:r>
            <a:endParaRPr/>
          </a:p>
        </p:txBody>
      </p:sp>
      <p:sp>
        <p:nvSpPr>
          <p:cNvPr id="370" name="Google Shape;37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0" lang="en-US" u="none" strike="noStrike"/>
              <a:t>Explaining the Theme aims to prepare learners by helping them see how this unit connects with other units of learning, how this unit might build on previous learning and what connections between subjects will be made in this unit of learning. It g</a:t>
            </a:r>
            <a:r>
              <a:rPr lang="en-US"/>
              <a:t>ives children an overview of where learning is headed. </a:t>
            </a:r>
            <a:endParaRPr/>
          </a:p>
          <a:p>
            <a:pPr indent="0" lvl="0" marL="12700" rtl="0" algn="l">
              <a:spcBef>
                <a:spcPts val="240"/>
              </a:spcBef>
              <a:spcAft>
                <a:spcPts val="0"/>
              </a:spcAft>
              <a:buClr>
                <a:schemeClr val="dk1"/>
              </a:buClr>
              <a:buSzPts val="1200"/>
              <a:buFont typeface="Arial"/>
              <a:buNone/>
            </a:pPr>
            <a:r>
              <a:rPr lang="en-US"/>
              <a:t>It is also included in the parent letter at the start of a unit to help support the learning  at home</a:t>
            </a:r>
            <a:endParaRPr/>
          </a:p>
          <a:p>
            <a:pPr indent="0" lvl="0" marL="12700" rtl="0" algn="l">
              <a:spcBef>
                <a:spcPts val="240"/>
              </a:spcBef>
              <a:spcAft>
                <a:spcPts val="0"/>
              </a:spcAft>
              <a:buClr>
                <a:schemeClr val="dk1"/>
              </a:buClr>
              <a:buSzPts val="1200"/>
              <a:buFont typeface="Arial"/>
              <a:buNone/>
            </a:pPr>
            <a:r>
              <a:rPr b="1" lang="en-US"/>
              <a:t>SUGGESTION</a:t>
            </a:r>
            <a:r>
              <a:rPr lang="en-US"/>
              <a:t> </a:t>
            </a:r>
            <a:endParaRPr/>
          </a:p>
          <a:p>
            <a:pPr indent="0" lvl="0" marL="12700" rtl="0" algn="l">
              <a:spcBef>
                <a:spcPts val="240"/>
              </a:spcBef>
              <a:spcAft>
                <a:spcPts val="0"/>
              </a:spcAft>
              <a:buClr>
                <a:schemeClr val="dk1"/>
              </a:buClr>
              <a:buSzPts val="1200"/>
              <a:buFont typeface="Arial"/>
              <a:buNone/>
            </a:pPr>
            <a:r>
              <a:rPr lang="en-US"/>
              <a:t>Add an image of a parent letter or newsletter with IPC unit announcements. </a:t>
            </a:r>
            <a:endParaRPr/>
          </a:p>
          <a:p>
            <a:pPr indent="0" lvl="0" marL="12700" rtl="0" algn="l">
              <a:spcBef>
                <a:spcPts val="240"/>
              </a:spcBef>
              <a:spcAft>
                <a:spcPts val="0"/>
              </a:spcAft>
              <a:buClr>
                <a:schemeClr val="dk1"/>
              </a:buClr>
              <a:buSzPts val="1200"/>
              <a:buFont typeface="Arial"/>
              <a:buNone/>
            </a:pPr>
            <a:r>
              <a:rPr lang="en-US"/>
              <a:t>Add display photos to show connections between subjects and/or the overview of the unit. </a:t>
            </a:r>
            <a:endParaRPr/>
          </a:p>
          <a:p>
            <a:pPr indent="0" lvl="0" marL="0" rtl="0" algn="l">
              <a:spcBef>
                <a:spcPts val="0"/>
              </a:spcBef>
              <a:spcAft>
                <a:spcPts val="0"/>
              </a:spcAft>
              <a:buNone/>
            </a:pPr>
            <a:r>
              <a:t/>
            </a:r>
            <a:endParaRPr/>
          </a:p>
        </p:txBody>
      </p:sp>
      <p:sp>
        <p:nvSpPr>
          <p:cNvPr id="380" name="Google Shape;38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12700" marR="240029" rtl="0" algn="l">
              <a:lnSpc>
                <a:spcPct val="100000"/>
              </a:lnSpc>
              <a:spcBef>
                <a:spcPts val="100"/>
              </a:spcBef>
              <a:spcAft>
                <a:spcPts val="0"/>
              </a:spcAft>
              <a:buNone/>
            </a:pPr>
            <a:r>
              <a:rPr lang="en-US"/>
              <a:t>Each IPC unit has a research activity and a recording activity. </a:t>
            </a:r>
            <a:endParaRPr/>
          </a:p>
          <a:p>
            <a:pPr indent="0" lvl="0" marL="12700" marR="240029" rtl="0" algn="l">
              <a:lnSpc>
                <a:spcPct val="100000"/>
              </a:lnSpc>
              <a:spcBef>
                <a:spcPts val="100"/>
              </a:spcBef>
              <a:spcAft>
                <a:spcPts val="0"/>
              </a:spcAft>
              <a:buNone/>
            </a:pPr>
            <a:r>
              <a:rPr b="1" lang="en-US"/>
              <a:t>Research activities  </a:t>
            </a:r>
            <a:r>
              <a:rPr lang="en-US"/>
              <a:t>always precede the recording activities. During research activities, children use a  variety of methods and work in different group sizes to find out a range of information. </a:t>
            </a:r>
            <a:endParaRPr/>
          </a:p>
          <a:p>
            <a:pPr indent="0" lvl="0" marL="12700" marR="5080" rtl="0" algn="just">
              <a:lnSpc>
                <a:spcPct val="100000"/>
              </a:lnSpc>
              <a:spcBef>
                <a:spcPts val="1200"/>
              </a:spcBef>
              <a:spcAft>
                <a:spcPts val="0"/>
              </a:spcAft>
              <a:buClr>
                <a:schemeClr val="dk1"/>
              </a:buClr>
              <a:buSzPts val="1200"/>
              <a:buFont typeface="Arial"/>
              <a:buNone/>
            </a:pPr>
            <a:r>
              <a:rPr lang="en-US"/>
              <a:t>During the </a:t>
            </a:r>
            <a:r>
              <a:rPr b="1" lang="en-US"/>
              <a:t>recording activities</a:t>
            </a:r>
            <a:r>
              <a:rPr lang="en-US"/>
              <a:t>, children interpret the learning they have researched and have the opportunity to demonstrate, share and explain their learning in different ways. </a:t>
            </a:r>
            <a:endParaRPr/>
          </a:p>
          <a:p>
            <a:pPr indent="0" lvl="0" marL="12700" marR="5080" rtl="0" algn="just">
              <a:lnSpc>
                <a:spcPct val="100000"/>
              </a:lnSpc>
              <a:spcBef>
                <a:spcPts val="1200"/>
              </a:spcBef>
              <a:spcAft>
                <a:spcPts val="0"/>
              </a:spcAft>
              <a:buClr>
                <a:schemeClr val="dk1"/>
              </a:buClr>
              <a:buSzPts val="1200"/>
              <a:buFont typeface="Arial"/>
              <a:buNone/>
            </a:pPr>
            <a:r>
              <a:rPr lang="en-US"/>
              <a:t>When</a:t>
            </a:r>
            <a:r>
              <a:rPr b="1" lang="en-US"/>
              <a:t> reflecting </a:t>
            </a:r>
            <a:r>
              <a:rPr lang="en-US"/>
              <a:t>learners may make connections to previous learning, consider the significance of what they have learnt or make personal connections. Reflection is essential to developing metacognition which makes children become better learners. </a:t>
            </a:r>
            <a:endParaRPr/>
          </a:p>
          <a:p>
            <a:pPr indent="0" lvl="0" marL="12700" marR="5080" rtl="0" algn="just">
              <a:lnSpc>
                <a:spcPct val="100000"/>
              </a:lnSpc>
              <a:spcBef>
                <a:spcPts val="1200"/>
              </a:spcBef>
              <a:spcAft>
                <a:spcPts val="0"/>
              </a:spcAft>
              <a:buClr>
                <a:schemeClr val="dk1"/>
              </a:buClr>
              <a:buSzPts val="1200"/>
              <a:buFont typeface="Arial"/>
              <a:buNone/>
            </a:pPr>
            <a:r>
              <a:rPr b="1" lang="en-US"/>
              <a:t>SUGGESTION: </a:t>
            </a:r>
            <a:endParaRPr/>
          </a:p>
          <a:p>
            <a:pPr indent="0" lvl="0" marL="12700" marR="5080" rtl="0" algn="just">
              <a:lnSpc>
                <a:spcPct val="100000"/>
              </a:lnSpc>
              <a:spcBef>
                <a:spcPts val="1200"/>
              </a:spcBef>
              <a:spcAft>
                <a:spcPts val="0"/>
              </a:spcAft>
              <a:buClr>
                <a:schemeClr val="dk1"/>
              </a:buClr>
              <a:buSzPts val="1200"/>
              <a:buFont typeface="Arial"/>
              <a:buNone/>
            </a:pPr>
            <a:r>
              <a:rPr lang="en-US"/>
              <a:t>You can change the pictures to ones from your school. </a:t>
            </a:r>
            <a:endParaRPr/>
          </a:p>
          <a:p>
            <a:pPr indent="0" lvl="0" marL="0" rtl="0" algn="l">
              <a:spcBef>
                <a:spcPts val="0"/>
              </a:spcBef>
              <a:spcAft>
                <a:spcPts val="0"/>
              </a:spcAft>
              <a:buNone/>
            </a:pPr>
            <a:r>
              <a:t/>
            </a:r>
            <a:endParaRPr/>
          </a:p>
        </p:txBody>
      </p:sp>
      <p:sp>
        <p:nvSpPr>
          <p:cNvPr id="391" name="Google Shape;39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marR="0" rtl="0" algn="l">
              <a:lnSpc>
                <a:spcPct val="100000"/>
              </a:lnSpc>
              <a:spcBef>
                <a:spcPts val="0"/>
              </a:spcBef>
              <a:spcAft>
                <a:spcPts val="0"/>
              </a:spcAft>
              <a:buClr>
                <a:schemeClr val="dk1"/>
              </a:buClr>
              <a:buSzPts val="1200"/>
              <a:buFont typeface="Arial"/>
              <a:buNone/>
            </a:pPr>
            <a:r>
              <a:rPr lang="en-US" sz="1200"/>
              <a:t>The Exit Point has two main purposes: to help children pull together their learning from the unit and to celebrate the learning that has taken place.</a:t>
            </a:r>
            <a:endParaRPr/>
          </a:p>
          <a:p>
            <a:pPr indent="0" lvl="0" marL="0" marR="0" rtl="0" algn="l">
              <a:lnSpc>
                <a:spcPct val="100000"/>
              </a:lnSpc>
              <a:spcBef>
                <a:spcPts val="0"/>
              </a:spcBef>
              <a:spcAft>
                <a:spcPts val="0"/>
              </a:spcAft>
              <a:buClr>
                <a:schemeClr val="dk1"/>
              </a:buClr>
              <a:buSzPts val="1200"/>
              <a:buFont typeface="Arial"/>
              <a:buNone/>
            </a:pPr>
            <a:r>
              <a:rPr b="1" lang="en-US" sz="1200"/>
              <a:t>SUGGESTION: </a:t>
            </a:r>
            <a:r>
              <a:rPr lang="en-US" sz="1200"/>
              <a:t>You can change the pictures to ones from your school. </a:t>
            </a:r>
            <a:endParaRPr sz="1200"/>
          </a:p>
          <a:p>
            <a:pPr indent="0" lvl="0" marL="0" rtl="0" algn="l">
              <a:spcBef>
                <a:spcPts val="0"/>
              </a:spcBef>
              <a:spcAft>
                <a:spcPts val="0"/>
              </a:spcAft>
              <a:buNone/>
            </a:pPr>
            <a:r>
              <a:t/>
            </a:r>
            <a:endParaRPr/>
          </a:p>
        </p:txBody>
      </p:sp>
      <p:sp>
        <p:nvSpPr>
          <p:cNvPr id="406" name="Google Shape;40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 IPC teacher explains the Exit Point.</a:t>
            </a:r>
            <a:endParaRPr/>
          </a:p>
          <a:p>
            <a:pPr indent="0" lvl="0" marL="0" rtl="0" algn="l">
              <a:spcBef>
                <a:spcPts val="0"/>
              </a:spcBef>
              <a:spcAft>
                <a:spcPts val="0"/>
              </a:spcAft>
              <a:buNone/>
            </a:pPr>
            <a:r>
              <a:t/>
            </a:r>
            <a:endParaRPr/>
          </a:p>
        </p:txBody>
      </p:sp>
      <p:sp>
        <p:nvSpPr>
          <p:cNvPr id="416" name="Google Shape;41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Action can be taken at any time within the Process to Facilitate learning. </a:t>
            </a:r>
            <a:endParaRPr/>
          </a:p>
          <a:p>
            <a:pPr indent="0" lvl="0" marL="0" rtl="0" algn="l">
              <a:spcBef>
                <a:spcPts val="0"/>
              </a:spcBef>
              <a:spcAft>
                <a:spcPts val="0"/>
              </a:spcAft>
              <a:buNone/>
            </a:pPr>
            <a:r>
              <a:rPr lang="en-US"/>
              <a:t>Children may advocate for action during the Exit Point. </a:t>
            </a:r>
            <a:endParaRPr/>
          </a:p>
        </p:txBody>
      </p:sp>
      <p:sp>
        <p:nvSpPr>
          <p:cNvPr id="422" name="Google Shape;42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marR="0" rtl="0" algn="l">
              <a:lnSpc>
                <a:spcPct val="100000"/>
              </a:lnSpc>
              <a:spcBef>
                <a:spcPts val="0"/>
              </a:spcBef>
              <a:spcAft>
                <a:spcPts val="0"/>
              </a:spcAft>
              <a:buClr>
                <a:schemeClr val="dk1"/>
              </a:buClr>
              <a:buSzPts val="1200"/>
              <a:buFont typeface="Arial"/>
              <a:buNone/>
            </a:pPr>
            <a:r>
              <a:rPr b="0" i="0" lang="en-US" sz="1200">
                <a:solidFill>
                  <a:schemeClr val="dk1"/>
                </a:solidFill>
                <a:latin typeface="Arial"/>
                <a:ea typeface="Arial"/>
                <a:cs typeface="Arial"/>
                <a:sym typeface="Arial"/>
              </a:rPr>
              <a:t>The IPC provides teachers with thematic units of learning, which outline key activities and tasks that follow the process to facilitate learning. The units of learning are specifically designed for each ’milepost’ on appealing themes that motivate learning and cover goals of age-appropriate learning.</a:t>
            </a:r>
            <a:endParaRPr/>
          </a:p>
          <a:p>
            <a:pPr indent="0" lvl="0" marL="0" marR="0" rtl="0" algn="l">
              <a:lnSpc>
                <a:spcPct val="100000"/>
              </a:lnSpc>
              <a:spcBef>
                <a:spcPts val="0"/>
              </a:spcBef>
              <a:spcAft>
                <a:spcPts val="0"/>
              </a:spcAft>
              <a:buClr>
                <a:schemeClr val="dk1"/>
              </a:buClr>
              <a:buSzPts val="1200"/>
              <a:buFont typeface="Arial"/>
              <a:buNone/>
            </a:pPr>
            <a:r>
              <a:rPr b="0" i="0" lang="en-US" sz="1200">
                <a:solidFill>
                  <a:schemeClr val="dk1"/>
                </a:solidFill>
                <a:latin typeface="Arial"/>
                <a:ea typeface="Arial"/>
                <a:cs typeface="Arial"/>
                <a:sym typeface="Arial"/>
              </a:rPr>
              <a:t>We encourage schools, teachers, learners and parents to talk about learning rather than activities.</a:t>
            </a:r>
            <a:endParaRPr/>
          </a:p>
          <a:p>
            <a:pPr indent="0" lvl="0" marL="0" rtl="0" algn="l">
              <a:spcBef>
                <a:spcPts val="0"/>
              </a:spcBef>
              <a:spcAft>
                <a:spcPts val="0"/>
              </a:spcAft>
              <a:buNone/>
            </a:pPr>
            <a:r>
              <a:t/>
            </a:r>
            <a:endParaRPr/>
          </a:p>
        </p:txBody>
      </p:sp>
      <p:sp>
        <p:nvSpPr>
          <p:cNvPr id="432" name="Google Shape;43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marR="0" rtl="0" algn="l">
              <a:lnSpc>
                <a:spcPct val="100000"/>
              </a:lnSpc>
              <a:spcBef>
                <a:spcPts val="0"/>
              </a:spcBef>
              <a:spcAft>
                <a:spcPts val="0"/>
              </a:spcAft>
              <a:buClr>
                <a:schemeClr val="dk1"/>
              </a:buClr>
              <a:buSzPts val="1200"/>
              <a:buFont typeface="Arial"/>
              <a:buNone/>
            </a:pPr>
            <a:r>
              <a:rPr b="0" lang="en-US"/>
              <a:t>Adapt the bullet points to include how parents can get involved at your school. </a:t>
            </a:r>
            <a:endParaRPr/>
          </a:p>
          <a:p>
            <a:pPr indent="0" lvl="0" marL="0" rtl="0" algn="l">
              <a:spcBef>
                <a:spcPts val="0"/>
              </a:spcBef>
              <a:spcAft>
                <a:spcPts val="0"/>
              </a:spcAft>
              <a:buNone/>
            </a:pPr>
            <a:r>
              <a:rPr b="1" lang="en-US"/>
              <a:t>SUGGESTION</a:t>
            </a:r>
            <a:r>
              <a:rPr lang="en-US"/>
              <a:t>: </a:t>
            </a:r>
            <a:endParaRPr/>
          </a:p>
          <a:p>
            <a:pPr indent="0" lvl="0" marL="0" rtl="0" algn="l">
              <a:spcBef>
                <a:spcPts val="0"/>
              </a:spcBef>
              <a:spcAft>
                <a:spcPts val="0"/>
              </a:spcAft>
              <a:buNone/>
            </a:pPr>
            <a:r>
              <a:rPr lang="en-US"/>
              <a:t>Add school specific information here. </a:t>
            </a:r>
            <a:endParaRPr/>
          </a:p>
          <a:p>
            <a:pPr indent="0" lvl="0" marL="0" rtl="0" algn="l">
              <a:spcBef>
                <a:spcPts val="0"/>
              </a:spcBef>
              <a:spcAft>
                <a:spcPts val="0"/>
              </a:spcAft>
              <a:buNone/>
            </a:pPr>
            <a:r>
              <a:t/>
            </a:r>
            <a:endParaRPr/>
          </a:p>
        </p:txBody>
      </p:sp>
      <p:sp>
        <p:nvSpPr>
          <p:cNvPr id="448" name="Google Shape;44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sz="1200">
                <a:latin typeface="Arial"/>
                <a:ea typeface="Arial"/>
                <a:cs typeface="Arial"/>
                <a:sym typeface="Arial"/>
              </a:rPr>
              <a:t>SUGGESTION: </a:t>
            </a:r>
            <a:endParaRPr/>
          </a:p>
          <a:p>
            <a:pPr indent="0" lvl="0" marL="0" marR="0" rtl="0" algn="l">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Change the picture to one from your school showing how parents are getting involved. </a:t>
            </a:r>
            <a:endParaRPr sz="1200">
              <a:latin typeface="Arial"/>
              <a:ea typeface="Arial"/>
              <a:cs typeface="Arial"/>
              <a:sym typeface="Arial"/>
            </a:endParaRPr>
          </a:p>
          <a:p>
            <a:pPr indent="0" lvl="0" marL="0" rtl="0" algn="l">
              <a:spcBef>
                <a:spcPts val="0"/>
              </a:spcBef>
              <a:spcAft>
                <a:spcPts val="0"/>
              </a:spcAft>
              <a:buNone/>
            </a:pPr>
            <a:r>
              <a:t/>
            </a:r>
            <a:endParaRPr/>
          </a:p>
        </p:txBody>
      </p:sp>
      <p:sp>
        <p:nvSpPr>
          <p:cNvPr id="457" name="Google Shape;457;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Slide notes</a:t>
            </a:r>
            <a:endParaRPr/>
          </a:p>
          <a:p>
            <a:pPr indent="0" lvl="0" marL="0" rtl="0" algn="l">
              <a:spcBef>
                <a:spcPts val="0"/>
              </a:spcBef>
              <a:spcAft>
                <a:spcPts val="0"/>
              </a:spcAft>
              <a:buNone/>
            </a:pPr>
            <a:r>
              <a:rPr lang="en-US"/>
              <a:t>When we refer to the ICA, International Curriculum Association we are encompassing all three curricula, professional development and the Recognition and Accreditation service. </a:t>
            </a:r>
            <a:endParaRPr/>
          </a:p>
          <a:p>
            <a:pPr indent="0" lvl="0" marL="0" rtl="0" algn="l">
              <a:spcBef>
                <a:spcPts val="0"/>
              </a:spcBef>
              <a:spcAft>
                <a:spcPts val="0"/>
              </a:spcAft>
              <a:buNone/>
            </a:pPr>
            <a:r>
              <a:rPr lang="en-US"/>
              <a:t>This presentation will focus on the IPC. </a:t>
            </a:r>
            <a:endParaRPr/>
          </a:p>
          <a:p>
            <a:pPr indent="0" lvl="0" marL="0" rtl="0" algn="l">
              <a:spcBef>
                <a:spcPts val="0"/>
              </a:spcBef>
              <a:spcAft>
                <a:spcPts val="0"/>
              </a:spcAft>
              <a:buNone/>
            </a:pPr>
            <a:r>
              <a:t/>
            </a:r>
            <a:endParaRPr/>
          </a:p>
        </p:txBody>
      </p:sp>
      <p:sp>
        <p:nvSpPr>
          <p:cNvPr id="199" name="Google Shape;19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d16aa56fb2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3d16aa56fb2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Talk about where parents can find information on your website or school displays. </a:t>
            </a:r>
            <a:endParaRPr/>
          </a:p>
        </p:txBody>
      </p:sp>
      <p:sp>
        <p:nvSpPr>
          <p:cNvPr id="466" name="Google Shape;466;g3d16aa56fb2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The QR code can be included to allow parents to read more once the session is over. </a:t>
            </a:r>
            <a:endParaRPr/>
          </a:p>
          <a:p>
            <a:pPr indent="0" lvl="0" marL="0" rtl="0" algn="l">
              <a:spcBef>
                <a:spcPts val="0"/>
              </a:spcBef>
              <a:spcAft>
                <a:spcPts val="0"/>
              </a:spcAft>
              <a:buNone/>
            </a:pPr>
            <a:r>
              <a:t/>
            </a:r>
            <a:endParaRPr/>
          </a:p>
        </p:txBody>
      </p:sp>
      <p:sp>
        <p:nvSpPr>
          <p:cNvPr id="473" name="Google Shape;47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marR="0" rtl="0" algn="l">
              <a:lnSpc>
                <a:spcPct val="100000"/>
              </a:lnSpc>
              <a:spcBef>
                <a:spcPts val="0"/>
              </a:spcBef>
              <a:spcAft>
                <a:spcPts val="0"/>
              </a:spcAft>
              <a:buClr>
                <a:schemeClr val="dk1"/>
              </a:buClr>
              <a:buSzPts val="1200"/>
              <a:buFont typeface="Arial"/>
              <a:buNone/>
            </a:pPr>
            <a:r>
              <a:rPr b="0" i="0" lang="en-US" sz="1200">
                <a:solidFill>
                  <a:schemeClr val="dk1"/>
                </a:solidFill>
                <a:latin typeface="Arial"/>
                <a:ea typeface="Arial"/>
                <a:cs typeface="Arial"/>
                <a:sym typeface="Arial"/>
              </a:rPr>
              <a:t>Central to the International Curriculum is the belief in, and commitment to, the holistic development of learners through enjoyable academic, personal and international learning that prepares them for opportunities and challenges now and in the future. </a:t>
            </a:r>
            <a:endParaRPr b="1"/>
          </a:p>
          <a:p>
            <a:pPr indent="0" lvl="0" marL="0" rtl="0" algn="l">
              <a:spcBef>
                <a:spcPts val="0"/>
              </a:spcBef>
              <a:spcAft>
                <a:spcPts val="0"/>
              </a:spcAft>
              <a:buNone/>
            </a:pPr>
            <a:r>
              <a:t/>
            </a:r>
            <a:endParaRPr/>
          </a:p>
        </p:txBody>
      </p:sp>
      <p:sp>
        <p:nvSpPr>
          <p:cNvPr id="212" name="Google Shape;21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Slide notes</a:t>
            </a:r>
            <a:endParaRPr/>
          </a:p>
          <a:p>
            <a:pPr indent="0" lvl="0" marL="0" rtl="0" algn="l">
              <a:spcBef>
                <a:spcPts val="0"/>
              </a:spcBef>
              <a:spcAft>
                <a:spcPts val="0"/>
              </a:spcAft>
              <a:buNone/>
            </a:pPr>
            <a:r>
              <a:rPr b="0" lang="en-US"/>
              <a:t>These are the seven foundations of the IPC, they are research influenced and provide a complete concept of curriculum – beyond just what needs to be learnt and how it can be taught. </a:t>
            </a:r>
            <a:endParaRPr/>
          </a:p>
          <a:p>
            <a:pPr indent="0" lvl="0" marL="0" marR="0" rtl="0" algn="l">
              <a:lnSpc>
                <a:spcPct val="100000"/>
              </a:lnSpc>
              <a:spcBef>
                <a:spcPts val="0"/>
              </a:spcBef>
              <a:spcAft>
                <a:spcPts val="0"/>
              </a:spcAft>
              <a:buClr>
                <a:schemeClr val="dk1"/>
              </a:buClr>
              <a:buSzPts val="1200"/>
              <a:buFont typeface="Arial"/>
              <a:buNone/>
            </a:pPr>
            <a:r>
              <a:rPr b="0" i="0" lang="en-US" sz="1200">
                <a:solidFill>
                  <a:schemeClr val="dk1"/>
                </a:solidFill>
                <a:latin typeface="Arial"/>
                <a:ea typeface="Arial"/>
                <a:cs typeface="Arial"/>
                <a:sym typeface="Arial"/>
              </a:rPr>
              <a:t>The International Curriculum aims to improve learning in schools by supporting teachers and leaders through the provision of internationally researched curriculum materials and engaging units of learning.</a:t>
            </a:r>
            <a:endParaRPr b="1"/>
          </a:p>
        </p:txBody>
      </p:sp>
      <p:sp>
        <p:nvSpPr>
          <p:cNvPr id="221" name="Google Shape;22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Slide notes</a:t>
            </a:r>
            <a:endParaRPr/>
          </a:p>
          <a:p>
            <a:pPr indent="0" lvl="0" marL="0" marR="0" rtl="0" algn="l">
              <a:lnSpc>
                <a:spcPct val="100000"/>
              </a:lnSpc>
              <a:spcBef>
                <a:spcPts val="0"/>
              </a:spcBef>
              <a:spcAft>
                <a:spcPts val="0"/>
              </a:spcAft>
              <a:buClr>
                <a:schemeClr val="dk1"/>
              </a:buClr>
              <a:buSzPts val="1200"/>
              <a:buFont typeface="Arial"/>
              <a:buNone/>
            </a:pPr>
            <a:r>
              <a:rPr lang="en-US"/>
              <a:t>The ICA definition of learning. </a:t>
            </a:r>
            <a:endParaRPr/>
          </a:p>
          <a:p>
            <a:pPr indent="0" lvl="0" marL="0" marR="0" rtl="0" algn="l">
              <a:lnSpc>
                <a:spcPct val="100000"/>
              </a:lnSpc>
              <a:spcBef>
                <a:spcPts val="0"/>
              </a:spcBef>
              <a:spcAft>
                <a:spcPts val="0"/>
              </a:spcAft>
              <a:buClr>
                <a:schemeClr val="dk1"/>
              </a:buClr>
              <a:buSzPts val="1200"/>
              <a:buFont typeface="Arial"/>
              <a:buNone/>
            </a:pPr>
            <a:r>
              <a:rPr b="1" lang="en-US"/>
              <a:t>SUGGESTION</a:t>
            </a:r>
            <a:endParaRPr/>
          </a:p>
          <a:p>
            <a:pPr indent="0" lvl="0" marL="0" marR="0" rtl="0" algn="l">
              <a:lnSpc>
                <a:spcPct val="100000"/>
              </a:lnSpc>
              <a:spcBef>
                <a:spcPts val="0"/>
              </a:spcBef>
              <a:spcAft>
                <a:spcPts val="0"/>
              </a:spcAft>
              <a:buClr>
                <a:schemeClr val="dk1"/>
              </a:buClr>
              <a:buSzPts val="1200"/>
              <a:buFont typeface="Arial"/>
              <a:buNone/>
            </a:pPr>
            <a:r>
              <a:rPr lang="en-US"/>
              <a:t>You can replace this with the definition from your school if you have one. </a:t>
            </a:r>
            <a:endParaRPr/>
          </a:p>
          <a:p>
            <a:pPr indent="0" lvl="0" marL="0" rtl="0" algn="l">
              <a:spcBef>
                <a:spcPts val="0"/>
              </a:spcBef>
              <a:spcAft>
                <a:spcPts val="0"/>
              </a:spcAft>
              <a:buNone/>
            </a:pPr>
            <a:r>
              <a:t/>
            </a:r>
            <a:endParaRPr/>
          </a:p>
        </p:txBody>
      </p:sp>
      <p:sp>
        <p:nvSpPr>
          <p:cNvPr id="229" name="Google Shape;22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rtl="0" algn="l">
              <a:spcBef>
                <a:spcPts val="0"/>
              </a:spcBef>
              <a:spcAft>
                <a:spcPts val="0"/>
              </a:spcAft>
              <a:buNone/>
            </a:pPr>
            <a:r>
              <a:rPr lang="en-US"/>
              <a:t>Through the combination of subject, personal and international learning learners should be ready to make the most of learning opportunities now and in the future which may lead to engaging in responsible action. </a:t>
            </a:r>
            <a:endParaRPr/>
          </a:p>
          <a:p>
            <a:pPr indent="0" lvl="0" marL="0" rtl="0" algn="l">
              <a:spcBef>
                <a:spcPts val="0"/>
              </a:spcBef>
              <a:spcAft>
                <a:spcPts val="0"/>
              </a:spcAft>
              <a:buNone/>
            </a:pPr>
            <a:r>
              <a:rPr b="1" lang="en-US"/>
              <a:t>SUGGESTION</a:t>
            </a:r>
            <a:r>
              <a:rPr lang="en-US"/>
              <a:t> </a:t>
            </a:r>
            <a:endParaRPr/>
          </a:p>
          <a:p>
            <a:pPr indent="0" lvl="0" marL="0" rtl="0" algn="l">
              <a:spcBef>
                <a:spcPts val="0"/>
              </a:spcBef>
              <a:spcAft>
                <a:spcPts val="0"/>
              </a:spcAft>
              <a:buNone/>
            </a:pPr>
            <a:r>
              <a:rPr lang="en-US"/>
              <a:t>You may wish to add you own vision/mission on a new slide after this one and mention any commonalities. </a:t>
            </a:r>
            <a:endParaRPr/>
          </a:p>
        </p:txBody>
      </p:sp>
      <p:sp>
        <p:nvSpPr>
          <p:cNvPr id="238" name="Google Shape;23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rtl="0" algn="l">
              <a:spcBef>
                <a:spcPts val="0"/>
              </a:spcBef>
              <a:spcAft>
                <a:spcPts val="0"/>
              </a:spcAft>
              <a:buNone/>
            </a:pPr>
            <a:r>
              <a:rPr b="0" i="0" lang="en-US" sz="1200">
                <a:solidFill>
                  <a:schemeClr val="dk1"/>
                </a:solidFill>
                <a:latin typeface="Arial"/>
                <a:ea typeface="Arial"/>
                <a:cs typeface="Arial"/>
                <a:sym typeface="Arial"/>
              </a:rPr>
              <a:t>The Learning Goals are organised into 3 distinct but connected sections. The IPC Learning Goals are central to the IPC. The clear, precise Learning Goals give schools, teachers and leaders the chance to do that much more easily. </a:t>
            </a:r>
            <a:endParaRPr/>
          </a:p>
          <a:p>
            <a:pPr indent="0" lvl="0" marL="0" rtl="0" algn="l">
              <a:spcBef>
                <a:spcPts val="0"/>
              </a:spcBef>
              <a:spcAft>
                <a:spcPts val="0"/>
              </a:spcAft>
              <a:buNone/>
            </a:pPr>
            <a:r>
              <a:t/>
            </a:r>
            <a:endParaRPr/>
          </a:p>
        </p:txBody>
      </p:sp>
      <p:sp>
        <p:nvSpPr>
          <p:cNvPr id="247" name="Google Shape;24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lang="en-US"/>
              <a:t>Slide notes</a:t>
            </a:r>
            <a:endParaRPr/>
          </a:p>
          <a:p>
            <a:pPr indent="0" lvl="0" marL="0" marR="0" rtl="0" algn="l">
              <a:lnSpc>
                <a:spcPct val="100000"/>
              </a:lnSpc>
              <a:spcBef>
                <a:spcPts val="0"/>
              </a:spcBef>
              <a:spcAft>
                <a:spcPts val="0"/>
              </a:spcAft>
              <a:buClr>
                <a:schemeClr val="dk1"/>
              </a:buClr>
              <a:buSzPts val="1200"/>
              <a:buFont typeface="Arial"/>
              <a:buNone/>
            </a:pPr>
            <a:r>
              <a:rPr b="0" i="0" lang="en-US" sz="1200">
                <a:solidFill>
                  <a:schemeClr val="dk1"/>
                </a:solidFill>
                <a:latin typeface="Arial"/>
                <a:ea typeface="Arial"/>
                <a:cs typeface="Arial"/>
                <a:sym typeface="Arial"/>
              </a:rPr>
              <a:t>The IPC provides teachers with a set of sequenced learning goals to ensure progression throughout the primary years, an assessment for improving learning toolkit with rubrics for teachers and children and learning advice to help improve learning. </a:t>
            </a:r>
            <a:endParaRPr/>
          </a:p>
          <a:p>
            <a:pPr indent="0" lvl="0" marL="0" rtl="0" algn="l">
              <a:spcBef>
                <a:spcPts val="0"/>
              </a:spcBef>
              <a:spcAft>
                <a:spcPts val="0"/>
              </a:spcAft>
              <a:buNone/>
            </a:pPr>
            <a:r>
              <a:rPr b="1" lang="en-US"/>
              <a:t>SUGGESTION</a:t>
            </a:r>
            <a:endParaRPr/>
          </a:p>
          <a:p>
            <a:pPr indent="0" lvl="0" marL="0" rtl="0" algn="l">
              <a:spcBef>
                <a:spcPts val="0"/>
              </a:spcBef>
              <a:spcAft>
                <a:spcPts val="0"/>
              </a:spcAft>
              <a:buNone/>
            </a:pPr>
            <a:r>
              <a:rPr b="0" lang="en-US"/>
              <a:t>If you are using the rubrics, explain more about these and how they support assessment.</a:t>
            </a:r>
            <a:endParaRPr/>
          </a:p>
          <a:p>
            <a:pPr indent="0" lvl="0" marL="0" rtl="0" algn="l">
              <a:spcBef>
                <a:spcPts val="0"/>
              </a:spcBef>
              <a:spcAft>
                <a:spcPts val="0"/>
              </a:spcAft>
              <a:buNone/>
            </a:pPr>
            <a:r>
              <a:rPr b="0" i="0" lang="en-US" sz="1200">
                <a:solidFill>
                  <a:schemeClr val="dk1"/>
                </a:solidFill>
                <a:latin typeface="Arial"/>
                <a:ea typeface="Arial"/>
                <a:cs typeface="Arial"/>
                <a:sym typeface="Arial"/>
              </a:rPr>
              <a:t>It is important to identify that each learner is making progress with regards to learning. Rubrics for Key Skills have four levels, with mastering equating to confident, consolidated performance and an anticipated end of milepost goal. Innovating is for learners who go </a:t>
            </a:r>
            <a:r>
              <a:rPr b="1" i="0" lang="en-US" sz="1200">
                <a:solidFill>
                  <a:schemeClr val="dk1"/>
                </a:solidFill>
                <a:latin typeface="Arial"/>
                <a:ea typeface="Arial"/>
                <a:cs typeface="Arial"/>
                <a:sym typeface="Arial"/>
              </a:rPr>
              <a:t>above and beyond </a:t>
            </a:r>
            <a:r>
              <a:rPr b="0" i="0" lang="en-US" sz="1200">
                <a:solidFill>
                  <a:schemeClr val="dk1"/>
                </a:solidFill>
                <a:latin typeface="Arial"/>
                <a:ea typeface="Arial"/>
                <a:cs typeface="Arial"/>
                <a:sym typeface="Arial"/>
              </a:rPr>
              <a:t>grade-level expectations. </a:t>
            </a:r>
            <a:endParaRPr/>
          </a:p>
          <a:p>
            <a:pPr indent="0" lvl="0" marL="0" rtl="0" algn="l">
              <a:spcBef>
                <a:spcPts val="0"/>
              </a:spcBef>
              <a:spcAft>
                <a:spcPts val="0"/>
              </a:spcAft>
              <a:buNone/>
            </a:pPr>
            <a:r>
              <a:rPr b="0" i="0" lang="en-US" sz="1200">
                <a:solidFill>
                  <a:schemeClr val="dk1"/>
                </a:solidFill>
                <a:latin typeface="Arial"/>
                <a:ea typeface="Arial"/>
                <a:cs typeface="Arial"/>
                <a:sym typeface="Arial"/>
              </a:rPr>
              <a:t>The following are all encouraged when using the rubrics:</a:t>
            </a:r>
            <a:endParaRPr/>
          </a:p>
          <a:p>
            <a:pPr indent="0" lvl="0" marL="0" rtl="0" algn="l">
              <a:spcBef>
                <a:spcPts val="0"/>
              </a:spcBef>
              <a:spcAft>
                <a:spcPts val="0"/>
              </a:spcAft>
              <a:buNone/>
            </a:pPr>
            <a:r>
              <a:rPr b="0" i="0" lang="en-US" sz="1200">
                <a:solidFill>
                  <a:schemeClr val="dk1"/>
                </a:solidFill>
                <a:latin typeface="Arial"/>
                <a:ea typeface="Arial"/>
                <a:cs typeface="Arial"/>
                <a:sym typeface="Arial"/>
              </a:rPr>
              <a:t>Self-assessment against the children’s rubrics, goal setting driven by the Learning Advice.</a:t>
            </a:r>
            <a:endParaRPr/>
          </a:p>
          <a:p>
            <a:pPr indent="0" lvl="0" marL="0" rtl="0" algn="l">
              <a:spcBef>
                <a:spcPts val="0"/>
              </a:spcBef>
              <a:spcAft>
                <a:spcPts val="0"/>
              </a:spcAft>
              <a:buNone/>
            </a:pPr>
            <a:r>
              <a:rPr b="0" i="0" lang="en-US" sz="1200">
                <a:solidFill>
                  <a:schemeClr val="dk1"/>
                </a:solidFill>
                <a:latin typeface="Arial"/>
                <a:ea typeface="Arial"/>
                <a:cs typeface="Arial"/>
                <a:sym typeface="Arial"/>
              </a:rPr>
              <a:t>Peer-assessment using the rubrics and generating feedback based on the Learning Advice.</a:t>
            </a:r>
            <a:endParaRPr/>
          </a:p>
          <a:p>
            <a:pPr indent="0" lvl="0" marL="0" rtl="0" algn="l">
              <a:spcBef>
                <a:spcPts val="0"/>
              </a:spcBef>
              <a:spcAft>
                <a:spcPts val="0"/>
              </a:spcAft>
              <a:buNone/>
            </a:pPr>
            <a:r>
              <a:rPr b="0" i="0" lang="en-US" sz="1200">
                <a:solidFill>
                  <a:schemeClr val="dk1"/>
                </a:solidFill>
                <a:latin typeface="Arial"/>
                <a:ea typeface="Arial"/>
                <a:cs typeface="Arial"/>
                <a:sym typeface="Arial"/>
              </a:rPr>
              <a:t>Teacher assessment against the teacher rubrics, feedback guided by the Learning Advice.</a:t>
            </a:r>
            <a:endParaRPr/>
          </a:p>
          <a:p>
            <a:pPr indent="0" lvl="0" marL="0" rtl="0" algn="l">
              <a:spcBef>
                <a:spcPts val="0"/>
              </a:spcBef>
              <a:spcAft>
                <a:spcPts val="0"/>
              </a:spcAft>
              <a:buNone/>
            </a:pPr>
            <a:r>
              <a:t/>
            </a:r>
            <a:endParaRPr b="0"/>
          </a:p>
        </p:txBody>
      </p:sp>
      <p:sp>
        <p:nvSpPr>
          <p:cNvPr id="256" name="Google Shape;25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name with image_ICA purple background">
  <p:cSld name="Title slide name with image_ICA purple background">
    <p:spTree>
      <p:nvGrpSpPr>
        <p:cNvPr id="11" name="Shape 11"/>
        <p:cNvGrpSpPr/>
        <p:nvPr/>
      </p:nvGrpSpPr>
      <p:grpSpPr>
        <a:xfrm>
          <a:off x="0" y="0"/>
          <a:ext cx="0" cy="0"/>
          <a:chOff x="0" y="0"/>
          <a:chExt cx="0" cy="0"/>
        </a:xfrm>
      </p:grpSpPr>
      <p:sp>
        <p:nvSpPr>
          <p:cNvPr id="12" name="Google Shape;12;p2"/>
          <p:cNvSpPr txBox="1"/>
          <p:nvPr>
            <p:ph idx="11" type="ftr"/>
          </p:nvPr>
        </p:nvSpPr>
        <p:spPr>
          <a:xfrm>
            <a:off x="7614139"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A group of children looking at a globe&#10;&#10;Description automatically generated" id="13" name="Google Shape;13;p2"/>
          <p:cNvPicPr preferRelativeResize="0"/>
          <p:nvPr/>
        </p:nvPicPr>
        <p:blipFill rotWithShape="1">
          <a:blip r:embed="rId2">
            <a:alphaModFix/>
          </a:blip>
          <a:srcRect b="0" l="0" r="0" t="0"/>
          <a:stretch/>
        </p:blipFill>
        <p:spPr>
          <a:xfrm>
            <a:off x="5073664" y="-77244"/>
            <a:ext cx="7118336" cy="5059550"/>
          </a:xfrm>
          <a:prstGeom prst="round2SameRect">
            <a:avLst>
              <a:gd fmla="val 0" name="adj1"/>
              <a:gd fmla="val 12686" name="adj2"/>
            </a:avLst>
          </a:prstGeom>
          <a:noFill/>
          <a:ln>
            <a:noFill/>
          </a:ln>
        </p:spPr>
      </p:pic>
      <p:pic>
        <p:nvPicPr>
          <p:cNvPr descr="A black background with white text and green and yellow letters&#10;&#10;Description automatically generated" id="14" name="Google Shape;14;p2"/>
          <p:cNvPicPr preferRelativeResize="0"/>
          <p:nvPr/>
        </p:nvPicPr>
        <p:blipFill rotWithShape="1">
          <a:blip r:embed="rId3">
            <a:alphaModFix/>
          </a:blip>
          <a:srcRect b="0" l="0" r="0" t="0"/>
          <a:stretch/>
        </p:blipFill>
        <p:spPr>
          <a:xfrm>
            <a:off x="540748" y="330232"/>
            <a:ext cx="1733245" cy="888005"/>
          </a:xfrm>
          <a:prstGeom prst="rect">
            <a:avLst/>
          </a:prstGeom>
          <a:noFill/>
          <a:ln>
            <a:noFill/>
          </a:ln>
        </p:spPr>
      </p:pic>
      <p:sp>
        <p:nvSpPr>
          <p:cNvPr id="15" name="Google Shape;15;p2"/>
          <p:cNvSpPr txBox="1"/>
          <p:nvPr>
            <p:ph idx="1" type="body"/>
          </p:nvPr>
        </p:nvSpPr>
        <p:spPr>
          <a:xfrm>
            <a:off x="569913" y="2273300"/>
            <a:ext cx="3831399"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6000"/>
              <a:buFont typeface="Arial"/>
              <a:buNone/>
              <a:defRPr b="0" i="0" sz="6000" u="none" cap="none" strike="noStrike">
                <a:solidFill>
                  <a:schemeClr val="lt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16" name="Google Shape;16;p2"/>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2 columns">
    <p:spTree>
      <p:nvGrpSpPr>
        <p:cNvPr id="71" name="Shape 71"/>
        <p:cNvGrpSpPr/>
        <p:nvPr/>
      </p:nvGrpSpPr>
      <p:grpSpPr>
        <a:xfrm>
          <a:off x="0" y="0"/>
          <a:ext cx="0" cy="0"/>
          <a:chOff x="0" y="0"/>
          <a:chExt cx="0" cy="0"/>
        </a:xfrm>
      </p:grpSpPr>
      <p:sp>
        <p:nvSpPr>
          <p:cNvPr id="72" name="Google Shape;72;p12"/>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A black background with yellow and grey text&#10;&#10;Description automatically generated" id="73" name="Google Shape;73;p12"/>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74" name="Google Shape;74;p12"/>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
        <p:nvSpPr>
          <p:cNvPr id="75" name="Google Shape;75;p12"/>
          <p:cNvSpPr txBox="1"/>
          <p:nvPr>
            <p:ph idx="1" type="body"/>
          </p:nvPr>
        </p:nvSpPr>
        <p:spPr>
          <a:xfrm>
            <a:off x="481874" y="1371326"/>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4000"/>
              <a:buFont typeface="Arial"/>
              <a:buNone/>
              <a:defRPr b="0" i="0" sz="4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6" name="Google Shape;76;p12"/>
          <p:cNvSpPr txBox="1"/>
          <p:nvPr>
            <p:ph idx="2" type="body"/>
          </p:nvPr>
        </p:nvSpPr>
        <p:spPr>
          <a:xfrm>
            <a:off x="469682" y="2174537"/>
            <a:ext cx="5526087" cy="4434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D258E"/>
              </a:buClr>
              <a:buSzPts val="2400"/>
              <a:buFont typeface="Arial"/>
              <a:buNone/>
              <a:defRPr b="0" i="0" sz="2400" u="none" cap="none" strike="noStrike">
                <a:solidFill>
                  <a:srgbClr val="7D258E"/>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7" name="Google Shape;77;p12"/>
          <p:cNvSpPr txBox="1"/>
          <p:nvPr>
            <p:ph idx="3" type="body"/>
          </p:nvPr>
        </p:nvSpPr>
        <p:spPr>
          <a:xfrm>
            <a:off x="469683" y="2769733"/>
            <a:ext cx="5526086" cy="15489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Play"/>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8" name="Google Shape;78;p12"/>
          <p:cNvSpPr txBox="1"/>
          <p:nvPr>
            <p:ph idx="4" type="body"/>
          </p:nvPr>
        </p:nvSpPr>
        <p:spPr>
          <a:xfrm>
            <a:off x="6303554" y="1369212"/>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4000"/>
              <a:buFont typeface="Arial"/>
              <a:buNone/>
              <a:defRPr b="0" i="0" sz="4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9" name="Google Shape;79;p12"/>
          <p:cNvSpPr txBox="1"/>
          <p:nvPr>
            <p:ph idx="5" type="body"/>
          </p:nvPr>
        </p:nvSpPr>
        <p:spPr>
          <a:xfrm>
            <a:off x="6291362" y="2172423"/>
            <a:ext cx="5526087" cy="4434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D258E"/>
              </a:buClr>
              <a:buSzPts val="2400"/>
              <a:buFont typeface="Arial"/>
              <a:buNone/>
              <a:defRPr b="0" i="0" sz="2400" u="none" cap="none" strike="noStrike">
                <a:solidFill>
                  <a:srgbClr val="7D258E"/>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0" name="Google Shape;80;p12"/>
          <p:cNvSpPr txBox="1"/>
          <p:nvPr>
            <p:ph idx="6" type="body"/>
          </p:nvPr>
        </p:nvSpPr>
        <p:spPr>
          <a:xfrm>
            <a:off x="6291363" y="2767619"/>
            <a:ext cx="5526086" cy="15489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Play"/>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3 columns">
    <p:spTree>
      <p:nvGrpSpPr>
        <p:cNvPr id="81" name="Shape 81"/>
        <p:cNvGrpSpPr/>
        <p:nvPr/>
      </p:nvGrpSpPr>
      <p:grpSpPr>
        <a:xfrm>
          <a:off x="0" y="0"/>
          <a:ext cx="0" cy="0"/>
          <a:chOff x="0" y="0"/>
          <a:chExt cx="0" cy="0"/>
        </a:xfrm>
      </p:grpSpPr>
      <p:sp>
        <p:nvSpPr>
          <p:cNvPr id="82" name="Google Shape;82;p13"/>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A black background with yellow and grey text&#10;&#10;Description automatically generated" id="83" name="Google Shape;83;p13"/>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84" name="Google Shape;84;p13"/>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
        <p:nvSpPr>
          <p:cNvPr id="85" name="Google Shape;85;p13"/>
          <p:cNvSpPr txBox="1"/>
          <p:nvPr>
            <p:ph idx="1" type="body"/>
          </p:nvPr>
        </p:nvSpPr>
        <p:spPr>
          <a:xfrm>
            <a:off x="481875" y="1371326"/>
            <a:ext cx="11160156"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4000"/>
              <a:buFont typeface="Arial"/>
              <a:buNone/>
              <a:defRPr b="0" i="0" sz="4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6" name="Google Shape;86;p13"/>
          <p:cNvSpPr txBox="1"/>
          <p:nvPr>
            <p:ph idx="2" type="body"/>
          </p:nvPr>
        </p:nvSpPr>
        <p:spPr>
          <a:xfrm>
            <a:off x="481875" y="2221093"/>
            <a:ext cx="3639021" cy="37325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Play"/>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 name="Google Shape;87;p13"/>
          <p:cNvSpPr txBox="1"/>
          <p:nvPr>
            <p:ph idx="3" type="body"/>
          </p:nvPr>
        </p:nvSpPr>
        <p:spPr>
          <a:xfrm>
            <a:off x="4276489" y="2241530"/>
            <a:ext cx="3639021" cy="37325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Play"/>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8" name="Google Shape;88;p13"/>
          <p:cNvSpPr txBox="1"/>
          <p:nvPr>
            <p:ph idx="4" type="body"/>
          </p:nvPr>
        </p:nvSpPr>
        <p:spPr>
          <a:xfrm>
            <a:off x="8071104" y="2241530"/>
            <a:ext cx="3639021" cy="37325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Play"/>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bullet points on right_IPC background">
  <p:cSld name="Text and bullet points on right_IPC background">
    <p:spTree>
      <p:nvGrpSpPr>
        <p:cNvPr id="89" name="Shape 89"/>
        <p:cNvGrpSpPr/>
        <p:nvPr/>
      </p:nvGrpSpPr>
      <p:grpSpPr>
        <a:xfrm>
          <a:off x="0" y="0"/>
          <a:ext cx="0" cy="0"/>
          <a:chOff x="0" y="0"/>
          <a:chExt cx="0" cy="0"/>
        </a:xfrm>
      </p:grpSpPr>
      <p:sp>
        <p:nvSpPr>
          <p:cNvPr id="90" name="Google Shape;90;p14"/>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4"/>
          <p:cNvSpPr txBox="1"/>
          <p:nvPr>
            <p:ph idx="1" type="body"/>
          </p:nvPr>
        </p:nvSpPr>
        <p:spPr>
          <a:xfrm>
            <a:off x="270740" y="1890489"/>
            <a:ext cx="6856383" cy="33154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Play"/>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2" name="Google Shape;92;p14"/>
          <p:cNvSpPr/>
          <p:nvPr/>
        </p:nvSpPr>
        <p:spPr>
          <a:xfrm>
            <a:off x="7550989" y="-994"/>
            <a:ext cx="4641011" cy="6211019"/>
          </a:xfrm>
          <a:prstGeom prst="rect">
            <a:avLst/>
          </a:prstGeom>
          <a:solidFill>
            <a:srgbClr val="F4F5D3"/>
          </a:solidFill>
          <a:ln cap="flat" cmpd="sng" w="19050">
            <a:solidFill>
              <a:srgbClr val="F4F5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black background with yellow and grey text&#10;&#10;Description automatically generated" id="93" name="Google Shape;93;p14"/>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94" name="Google Shape;94;p14"/>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
        <p:nvSpPr>
          <p:cNvPr id="95" name="Google Shape;95;p14"/>
          <p:cNvSpPr txBox="1"/>
          <p:nvPr>
            <p:ph idx="2" type="body"/>
          </p:nvPr>
        </p:nvSpPr>
        <p:spPr>
          <a:xfrm>
            <a:off x="270740" y="1274287"/>
            <a:ext cx="4202922" cy="4434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D258E"/>
              </a:buClr>
              <a:buSzPts val="2400"/>
              <a:buFont typeface="Arial"/>
              <a:buNone/>
              <a:defRPr b="0" i="0" sz="2400" u="none" cap="none" strike="noStrike">
                <a:solidFill>
                  <a:srgbClr val="7D258E"/>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6" name="Google Shape;96;p14"/>
          <p:cNvSpPr txBox="1"/>
          <p:nvPr>
            <p:ph idx="3" type="body"/>
          </p:nvPr>
        </p:nvSpPr>
        <p:spPr>
          <a:xfrm>
            <a:off x="7770033" y="1910525"/>
            <a:ext cx="4202921" cy="1548954"/>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261341"/>
              </a:buClr>
              <a:buSzPts val="2000"/>
              <a:buFont typeface="Play"/>
              <a:buAutoNum type="arabicPeriod"/>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and text_IPC background">
  <p:cSld name="Bullet points and text_IPC background">
    <p:spTree>
      <p:nvGrpSpPr>
        <p:cNvPr id="97" name="Shape 97"/>
        <p:cNvGrpSpPr/>
        <p:nvPr/>
      </p:nvGrpSpPr>
      <p:grpSpPr>
        <a:xfrm>
          <a:off x="0" y="0"/>
          <a:ext cx="0" cy="0"/>
          <a:chOff x="0" y="0"/>
          <a:chExt cx="0" cy="0"/>
        </a:xfrm>
      </p:grpSpPr>
      <p:sp>
        <p:nvSpPr>
          <p:cNvPr id="98" name="Google Shape;98;p15"/>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5"/>
          <p:cNvSpPr/>
          <p:nvPr/>
        </p:nvSpPr>
        <p:spPr>
          <a:xfrm>
            <a:off x="0" y="0"/>
            <a:ext cx="4641011" cy="6211019"/>
          </a:xfrm>
          <a:prstGeom prst="rect">
            <a:avLst/>
          </a:prstGeom>
          <a:solidFill>
            <a:srgbClr val="F4F5D3"/>
          </a:solidFill>
          <a:ln cap="flat" cmpd="sng" w="19050">
            <a:solidFill>
              <a:srgbClr val="F4F5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0" name="Google Shape;100;p15"/>
          <p:cNvSpPr txBox="1"/>
          <p:nvPr>
            <p:ph idx="1" type="body"/>
          </p:nvPr>
        </p:nvSpPr>
        <p:spPr>
          <a:xfrm>
            <a:off x="247159" y="992305"/>
            <a:ext cx="4202922" cy="4434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D258E"/>
              </a:buClr>
              <a:buSzPts val="2400"/>
              <a:buFont typeface="Arial"/>
              <a:buNone/>
              <a:defRPr b="0" i="0" sz="2400" u="none" cap="none" strike="noStrike">
                <a:solidFill>
                  <a:srgbClr val="7D258E"/>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1" name="Google Shape;101;p15"/>
          <p:cNvSpPr txBox="1"/>
          <p:nvPr>
            <p:ph idx="2" type="body"/>
          </p:nvPr>
        </p:nvSpPr>
        <p:spPr>
          <a:xfrm>
            <a:off x="247159" y="1587501"/>
            <a:ext cx="4202921" cy="1548954"/>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261341"/>
              </a:buClr>
              <a:buSzPts val="2000"/>
              <a:buFont typeface="Play"/>
              <a:buAutoNum type="arabicPeriod"/>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black background with yellow and grey text&#10;&#10;Description automatically generated" id="102" name="Google Shape;102;p15"/>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103" name="Google Shape;103;p15"/>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
        <p:nvSpPr>
          <p:cNvPr id="104" name="Google Shape;104;p15"/>
          <p:cNvSpPr txBox="1"/>
          <p:nvPr>
            <p:ph idx="3" type="body"/>
          </p:nvPr>
        </p:nvSpPr>
        <p:spPr>
          <a:xfrm>
            <a:off x="4845760" y="1600388"/>
            <a:ext cx="6856383" cy="426396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Play"/>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p:cSld name="1 column">
    <p:spTree>
      <p:nvGrpSpPr>
        <p:cNvPr id="105" name="Shape 105"/>
        <p:cNvGrpSpPr/>
        <p:nvPr/>
      </p:nvGrpSpPr>
      <p:grpSpPr>
        <a:xfrm>
          <a:off x="0" y="0"/>
          <a:ext cx="0" cy="0"/>
          <a:chOff x="0" y="0"/>
          <a:chExt cx="0" cy="0"/>
        </a:xfrm>
      </p:grpSpPr>
      <p:sp>
        <p:nvSpPr>
          <p:cNvPr id="106" name="Google Shape;106;p16"/>
          <p:cNvSpPr txBox="1"/>
          <p:nvPr>
            <p:ph idx="1" type="body"/>
          </p:nvPr>
        </p:nvSpPr>
        <p:spPr>
          <a:xfrm>
            <a:off x="442914" y="441325"/>
            <a:ext cx="11306174" cy="82287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1000"/>
              </a:spcBef>
              <a:spcAft>
                <a:spcPts val="0"/>
              </a:spcAft>
              <a:buClr>
                <a:srgbClr val="CAD400"/>
              </a:buClr>
              <a:buSzPts val="2800"/>
              <a:buFont typeface="Arial"/>
              <a:buNone/>
              <a:defRPr b="1" i="0" sz="2800" u="none" cap="none" strike="noStrike">
                <a:solidFill>
                  <a:srgbClr val="CAD400"/>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7" name="Google Shape;107;p16"/>
          <p:cNvSpPr txBox="1"/>
          <p:nvPr>
            <p:ph idx="2" type="body"/>
          </p:nvPr>
        </p:nvSpPr>
        <p:spPr>
          <a:xfrm>
            <a:off x="442913" y="1484313"/>
            <a:ext cx="11306174" cy="49323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314960" lvl="1" marL="914400" marR="0" rtl="0" algn="l">
              <a:lnSpc>
                <a:spcPct val="100000"/>
              </a:lnSpc>
              <a:spcBef>
                <a:spcPts val="600"/>
              </a:spcBef>
              <a:spcAft>
                <a:spcPts val="0"/>
              </a:spcAft>
              <a:buClr>
                <a:srgbClr val="CAD400"/>
              </a:buClr>
              <a:buSzPts val="1360"/>
              <a:buFont typeface="Noto Sans Symbols"/>
              <a:buChar char="▪"/>
              <a:defRPr b="0" i="0" sz="1600" u="none" cap="none" strike="noStrike">
                <a:solidFill>
                  <a:schemeClr val="dk1"/>
                </a:solidFill>
                <a:latin typeface="Arial"/>
                <a:ea typeface="Arial"/>
                <a:cs typeface="Arial"/>
                <a:sym typeface="Arial"/>
              </a:defRPr>
            </a:lvl2pPr>
            <a:lvl3pPr indent="-314960" lvl="2" marL="1371600" marR="0" rtl="0" algn="l">
              <a:lnSpc>
                <a:spcPct val="100000"/>
              </a:lnSpc>
              <a:spcBef>
                <a:spcPts val="600"/>
              </a:spcBef>
              <a:spcAft>
                <a:spcPts val="0"/>
              </a:spcAft>
              <a:buClr>
                <a:srgbClr val="CAD400"/>
              </a:buClr>
              <a:buSzPts val="1360"/>
              <a:buFont typeface="Noto Sans Symbols"/>
              <a:buChar char="▪"/>
              <a:defRPr b="0" i="0" sz="16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tructions">
  <p:cSld name="Instructions">
    <p:bg>
      <p:bgPr>
        <a:solidFill>
          <a:srgbClr val="F4F5D3"/>
        </a:solidFill>
      </p:bgPr>
    </p:bg>
    <p:spTree>
      <p:nvGrpSpPr>
        <p:cNvPr id="108" name="Shape 108"/>
        <p:cNvGrpSpPr/>
        <p:nvPr/>
      </p:nvGrpSpPr>
      <p:grpSpPr>
        <a:xfrm>
          <a:off x="0" y="0"/>
          <a:ext cx="0" cy="0"/>
          <a:chOff x="0" y="0"/>
          <a:chExt cx="0" cy="0"/>
        </a:xfrm>
      </p:grpSpPr>
      <p:sp>
        <p:nvSpPr>
          <p:cNvPr id="109" name="Google Shape;109;p17"/>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A black background with yellow and grey text&#10;&#10;Description automatically generated" id="110" name="Google Shape;110;p17"/>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sp>
        <p:nvSpPr>
          <p:cNvPr id="111" name="Google Shape;111;p17"/>
          <p:cNvSpPr txBox="1"/>
          <p:nvPr/>
        </p:nvSpPr>
        <p:spPr>
          <a:xfrm>
            <a:off x="582110" y="787975"/>
            <a:ext cx="9084993" cy="51398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261341"/>
                </a:solidFill>
                <a:latin typeface="DM Serif Display"/>
                <a:ea typeface="DM Serif Display"/>
                <a:cs typeface="DM Serif Display"/>
                <a:sym typeface="DM Serif Display"/>
              </a:rPr>
              <a:t>Instructions for templates</a:t>
            </a:r>
            <a:endParaRPr/>
          </a:p>
          <a:p>
            <a:pPr indent="0" lvl="0" marL="0" marR="0" rtl="0" algn="l">
              <a:lnSpc>
                <a:spcPct val="200000"/>
              </a:lnSpc>
              <a:spcBef>
                <a:spcPts val="0"/>
              </a:spcBef>
              <a:spcAft>
                <a:spcPts val="0"/>
              </a:spcAft>
              <a:buNone/>
            </a:pPr>
            <a:r>
              <a:rPr lang="en-US" sz="1600">
                <a:solidFill>
                  <a:srgbClr val="261341"/>
                </a:solidFill>
                <a:latin typeface="DM Sans"/>
                <a:ea typeface="DM Sans"/>
                <a:cs typeface="DM Sans"/>
                <a:sym typeface="DM Sans"/>
              </a:rPr>
              <a:t>To select templates, go to Home &gt; Layout &gt;  select your slide and add text and images</a:t>
            </a:r>
            <a:endParaRPr/>
          </a:p>
          <a:p>
            <a:pPr indent="0" lvl="0" marL="0" marR="0" rtl="0" algn="l">
              <a:lnSpc>
                <a:spcPct val="100000"/>
              </a:lnSpc>
              <a:spcBef>
                <a:spcPts val="0"/>
              </a:spcBef>
              <a:spcAft>
                <a:spcPts val="0"/>
              </a:spcAft>
              <a:buNone/>
            </a:pPr>
            <a:r>
              <a:t/>
            </a:r>
            <a:endParaRPr sz="1600">
              <a:solidFill>
                <a:srgbClr val="261341"/>
              </a:solidFill>
              <a:latin typeface="DM Sans"/>
              <a:ea typeface="DM Sans"/>
              <a:cs typeface="DM Sans"/>
              <a:sym typeface="DM Sans"/>
            </a:endParaRPr>
          </a:p>
          <a:p>
            <a:pPr indent="0" lvl="0" marL="0" marR="0" rtl="0" algn="l">
              <a:lnSpc>
                <a:spcPct val="100000"/>
              </a:lnSpc>
              <a:spcBef>
                <a:spcPts val="0"/>
              </a:spcBef>
              <a:spcAft>
                <a:spcPts val="0"/>
              </a:spcAft>
              <a:buNone/>
            </a:pPr>
            <a:r>
              <a:rPr lang="en-US" sz="1600">
                <a:solidFill>
                  <a:srgbClr val="261341"/>
                </a:solidFill>
                <a:latin typeface="DM Sans"/>
                <a:ea typeface="DM Sans"/>
                <a:cs typeface="DM Sans"/>
                <a:sym typeface="DM Sans"/>
              </a:rPr>
              <a:t>To update the footer &gt; View &gt; Slide Master &gt; Insert &gt; Header &amp; Footer &gt; under Footer ,make sure it’s ticked, type the presentation description and press ‘Apply to All’</a:t>
            </a:r>
            <a:endParaRPr/>
          </a:p>
          <a:p>
            <a:pPr indent="0" lvl="0" marL="0" marR="0" rtl="0" algn="l">
              <a:lnSpc>
                <a:spcPct val="100000"/>
              </a:lnSpc>
              <a:spcBef>
                <a:spcPts val="0"/>
              </a:spcBef>
              <a:spcAft>
                <a:spcPts val="0"/>
              </a:spcAft>
              <a:buNone/>
            </a:pPr>
            <a:r>
              <a:t/>
            </a:r>
            <a:endParaRPr sz="1600">
              <a:solidFill>
                <a:srgbClr val="261341"/>
              </a:solidFill>
              <a:latin typeface="DM Sans"/>
              <a:ea typeface="DM Sans"/>
              <a:cs typeface="DM Sans"/>
              <a:sym typeface="DM Sans"/>
            </a:endParaRPr>
          </a:p>
          <a:p>
            <a:pPr indent="0" lvl="0" marL="0" marR="0" rtl="0" algn="l">
              <a:lnSpc>
                <a:spcPct val="100000"/>
              </a:lnSpc>
              <a:spcBef>
                <a:spcPts val="0"/>
              </a:spcBef>
              <a:spcAft>
                <a:spcPts val="0"/>
              </a:spcAft>
              <a:buNone/>
            </a:pPr>
            <a:r>
              <a:rPr lang="en-US" sz="1600">
                <a:solidFill>
                  <a:srgbClr val="261341"/>
                </a:solidFill>
                <a:latin typeface="DM Sans"/>
                <a:ea typeface="DM Sans"/>
                <a:cs typeface="DM Sans"/>
                <a:sym typeface="DM Sans"/>
              </a:rPr>
              <a:t>Under layouts you will find a variety of options including different background colours, all of which are IPC curriculum themed slides.</a:t>
            </a:r>
            <a:endParaRPr/>
          </a:p>
          <a:p>
            <a:pPr indent="0" lvl="0" marL="0" marR="0" rtl="0" algn="l">
              <a:lnSpc>
                <a:spcPct val="100000"/>
              </a:lnSpc>
              <a:spcBef>
                <a:spcPts val="0"/>
              </a:spcBef>
              <a:spcAft>
                <a:spcPts val="0"/>
              </a:spcAft>
              <a:buNone/>
            </a:pPr>
            <a:r>
              <a:t/>
            </a:r>
            <a:endParaRPr sz="1600">
              <a:solidFill>
                <a:srgbClr val="261341"/>
              </a:solidFill>
              <a:latin typeface="DM Sans"/>
              <a:ea typeface="DM Sans"/>
              <a:cs typeface="DM Sans"/>
              <a:sym typeface="DM Sans"/>
            </a:endParaRPr>
          </a:p>
          <a:p>
            <a:pPr indent="0" lvl="0" marL="0" marR="0" rtl="0" algn="l">
              <a:lnSpc>
                <a:spcPct val="100000"/>
              </a:lnSpc>
              <a:spcBef>
                <a:spcPts val="0"/>
              </a:spcBef>
              <a:spcAft>
                <a:spcPts val="0"/>
              </a:spcAft>
              <a:buNone/>
            </a:pPr>
            <a:r>
              <a:rPr lang="en-US" sz="1600">
                <a:solidFill>
                  <a:srgbClr val="261341"/>
                </a:solidFill>
                <a:latin typeface="DM Sans"/>
                <a:ea typeface="DM Sans"/>
                <a:cs typeface="DM Sans"/>
                <a:sym typeface="DM Sans"/>
              </a:rPr>
              <a:t>In this presentation there are various layouts including front covers, title slides, text heavy layouts as well as image focused pages. Please duplicate the slides and keep this presentation as a template to work off.</a:t>
            </a:r>
            <a:endParaRPr/>
          </a:p>
          <a:p>
            <a:pPr indent="0" lvl="0" marL="0" marR="0" rtl="0" algn="l">
              <a:spcBef>
                <a:spcPts val="0"/>
              </a:spcBef>
              <a:spcAft>
                <a:spcPts val="0"/>
              </a:spcAft>
              <a:buNone/>
            </a:pPr>
            <a:r>
              <a:t/>
            </a:r>
            <a:endParaRPr sz="1600">
              <a:solidFill>
                <a:srgbClr val="261341"/>
              </a:solidFill>
              <a:latin typeface="DM Sans"/>
              <a:ea typeface="DM Sans"/>
              <a:cs typeface="DM Sans"/>
              <a:sym typeface="DM Sans"/>
            </a:endParaRPr>
          </a:p>
          <a:p>
            <a:pPr indent="0" lvl="0" marL="0" marR="0" rtl="0" algn="l">
              <a:spcBef>
                <a:spcPts val="0"/>
              </a:spcBef>
              <a:spcAft>
                <a:spcPts val="0"/>
              </a:spcAft>
              <a:buNone/>
            </a:pPr>
            <a:r>
              <a:rPr b="1" lang="en-US" sz="1600">
                <a:solidFill>
                  <a:srgbClr val="261341"/>
                </a:solidFill>
                <a:latin typeface="DM Sans"/>
                <a:ea typeface="DM Sans"/>
                <a:cs typeface="DM Sans"/>
                <a:sym typeface="DM Sans"/>
              </a:rPr>
              <a:t>Font sizes:</a:t>
            </a:r>
            <a:endParaRPr/>
          </a:p>
          <a:p>
            <a:pPr indent="0" lvl="0" marL="0" marR="0" rtl="0" algn="l">
              <a:spcBef>
                <a:spcPts val="0"/>
              </a:spcBef>
              <a:spcAft>
                <a:spcPts val="0"/>
              </a:spcAft>
              <a:buNone/>
            </a:pPr>
            <a:r>
              <a:rPr lang="en-US" sz="1600">
                <a:solidFill>
                  <a:srgbClr val="261341"/>
                </a:solidFill>
                <a:latin typeface="DM Sans"/>
                <a:ea typeface="DM Sans"/>
                <a:cs typeface="DM Sans"/>
                <a:sym typeface="DM Sans"/>
              </a:rPr>
              <a:t>Title slide 60</a:t>
            </a:r>
            <a:endParaRPr/>
          </a:p>
          <a:p>
            <a:pPr indent="0" lvl="0" marL="0" marR="0" rtl="0" algn="l">
              <a:spcBef>
                <a:spcPts val="0"/>
              </a:spcBef>
              <a:spcAft>
                <a:spcPts val="0"/>
              </a:spcAft>
              <a:buNone/>
            </a:pPr>
            <a:r>
              <a:rPr lang="en-US" sz="1600">
                <a:solidFill>
                  <a:srgbClr val="261341"/>
                </a:solidFill>
                <a:latin typeface="DM Sans"/>
                <a:ea typeface="DM Sans"/>
                <a:cs typeface="DM Sans"/>
                <a:sym typeface="DM Sans"/>
              </a:rPr>
              <a:t>Title 40</a:t>
            </a:r>
            <a:endParaRPr/>
          </a:p>
          <a:p>
            <a:pPr indent="0" lvl="0" marL="0" marR="0" rtl="0" algn="l">
              <a:spcBef>
                <a:spcPts val="0"/>
              </a:spcBef>
              <a:spcAft>
                <a:spcPts val="0"/>
              </a:spcAft>
              <a:buNone/>
            </a:pPr>
            <a:r>
              <a:rPr lang="en-US" sz="1600">
                <a:solidFill>
                  <a:srgbClr val="261341"/>
                </a:solidFill>
                <a:latin typeface="DM Sans"/>
                <a:ea typeface="DM Sans"/>
                <a:cs typeface="DM Sans"/>
                <a:sym typeface="DM Sans"/>
              </a:rPr>
              <a:t>Header 24</a:t>
            </a:r>
            <a:endParaRPr/>
          </a:p>
          <a:p>
            <a:pPr indent="0" lvl="0" marL="0" marR="0" rtl="0" algn="l">
              <a:spcBef>
                <a:spcPts val="0"/>
              </a:spcBef>
              <a:spcAft>
                <a:spcPts val="0"/>
              </a:spcAft>
              <a:buNone/>
            </a:pPr>
            <a:r>
              <a:rPr lang="en-US" sz="1600">
                <a:solidFill>
                  <a:srgbClr val="261341"/>
                </a:solidFill>
                <a:latin typeface="DM Sans"/>
                <a:ea typeface="DM Sans"/>
                <a:cs typeface="DM Sans"/>
                <a:sym typeface="DM Sans"/>
              </a:rPr>
              <a:t>Body text 20</a:t>
            </a:r>
            <a:endParaRPr/>
          </a:p>
        </p:txBody>
      </p:sp>
      <p:cxnSp>
        <p:nvCxnSpPr>
          <p:cNvPr id="112" name="Google Shape;112;p17"/>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name">
  <p:cSld name="Title slide name">
    <p:bg>
      <p:bgPr>
        <a:solidFill>
          <a:srgbClr val="F4F5D3"/>
        </a:solidFill>
      </p:bgPr>
    </p:bg>
    <p:spTree>
      <p:nvGrpSpPr>
        <p:cNvPr id="113" name="Shape 113"/>
        <p:cNvGrpSpPr/>
        <p:nvPr/>
      </p:nvGrpSpPr>
      <p:grpSpPr>
        <a:xfrm>
          <a:off x="0" y="0"/>
          <a:ext cx="0" cy="0"/>
          <a:chOff x="0" y="0"/>
          <a:chExt cx="0" cy="0"/>
        </a:xfrm>
      </p:grpSpPr>
      <p:sp>
        <p:nvSpPr>
          <p:cNvPr id="114" name="Google Shape;114;p18"/>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A black background with yellow and grey text&#10;&#10;Description automatically generated" id="115" name="Google Shape;115;p18"/>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sp>
        <p:nvSpPr>
          <p:cNvPr id="116" name="Google Shape;116;p18"/>
          <p:cNvSpPr txBox="1"/>
          <p:nvPr>
            <p:ph idx="1" type="body"/>
          </p:nvPr>
        </p:nvSpPr>
        <p:spPr>
          <a:xfrm>
            <a:off x="569913" y="2273300"/>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6000"/>
              <a:buFont typeface="Arial"/>
              <a:buNone/>
              <a:defRPr b="0" i="0" sz="6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117" name="Google Shape;117;p18"/>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o left and bullet points">
  <p:cSld name="Content to left and bullet points">
    <p:spTree>
      <p:nvGrpSpPr>
        <p:cNvPr id="118" name="Shape 118"/>
        <p:cNvGrpSpPr/>
        <p:nvPr/>
      </p:nvGrpSpPr>
      <p:grpSpPr>
        <a:xfrm>
          <a:off x="0" y="0"/>
          <a:ext cx="0" cy="0"/>
          <a:chOff x="0" y="0"/>
          <a:chExt cx="0" cy="0"/>
        </a:xfrm>
      </p:grpSpPr>
      <p:sp>
        <p:nvSpPr>
          <p:cNvPr id="119" name="Google Shape;119;p19"/>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9"/>
          <p:cNvSpPr txBox="1"/>
          <p:nvPr>
            <p:ph idx="1" type="body"/>
          </p:nvPr>
        </p:nvSpPr>
        <p:spPr>
          <a:xfrm>
            <a:off x="8190024" y="1714619"/>
            <a:ext cx="2563320" cy="4434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D258E"/>
              </a:buClr>
              <a:buSzPts val="2400"/>
              <a:buFont typeface="Arial"/>
              <a:buNone/>
              <a:defRPr b="0" i="0" sz="2400" u="none" cap="none" strike="noStrike">
                <a:solidFill>
                  <a:srgbClr val="7D258E"/>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1" name="Google Shape;121;p19"/>
          <p:cNvSpPr txBox="1"/>
          <p:nvPr>
            <p:ph idx="2" type="body"/>
          </p:nvPr>
        </p:nvSpPr>
        <p:spPr>
          <a:xfrm>
            <a:off x="556150" y="667500"/>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4000"/>
              <a:buFont typeface="Arial"/>
              <a:buNone/>
              <a:defRPr b="0" i="0" sz="4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black background with yellow and grey text&#10;&#10;Description automatically generated" id="122" name="Google Shape;122;p19"/>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123" name="Google Shape;123;p19"/>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
        <p:nvSpPr>
          <p:cNvPr id="124" name="Google Shape;124;p19"/>
          <p:cNvSpPr txBox="1"/>
          <p:nvPr>
            <p:ph idx="3" type="body"/>
          </p:nvPr>
        </p:nvSpPr>
        <p:spPr>
          <a:xfrm>
            <a:off x="543958" y="1470711"/>
            <a:ext cx="5526087" cy="4434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D258E"/>
              </a:buClr>
              <a:buSzPts val="2400"/>
              <a:buFont typeface="Arial"/>
              <a:buNone/>
              <a:defRPr b="0" i="0" sz="2400" u="none" cap="none" strike="noStrike">
                <a:solidFill>
                  <a:srgbClr val="7D258E"/>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5" name="Google Shape;125;p19"/>
          <p:cNvSpPr txBox="1"/>
          <p:nvPr>
            <p:ph idx="4" type="body"/>
          </p:nvPr>
        </p:nvSpPr>
        <p:spPr>
          <a:xfrm>
            <a:off x="543958" y="2065907"/>
            <a:ext cx="5526087" cy="15489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Arial"/>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6" name="Google Shape;126;p19"/>
          <p:cNvSpPr txBox="1"/>
          <p:nvPr>
            <p:ph idx="5" type="body"/>
          </p:nvPr>
        </p:nvSpPr>
        <p:spPr>
          <a:xfrm>
            <a:off x="543958" y="3858769"/>
            <a:ext cx="5526087" cy="4434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D258E"/>
              </a:buClr>
              <a:buSzPts val="2400"/>
              <a:buFont typeface="Arial"/>
              <a:buNone/>
              <a:defRPr b="0" i="0" sz="2400" u="none" cap="none" strike="noStrike">
                <a:solidFill>
                  <a:srgbClr val="7D258E"/>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 name="Google Shape;127;p19"/>
          <p:cNvSpPr txBox="1"/>
          <p:nvPr>
            <p:ph idx="6" type="body"/>
          </p:nvPr>
        </p:nvSpPr>
        <p:spPr>
          <a:xfrm>
            <a:off x="543958" y="4453965"/>
            <a:ext cx="5526087" cy="15489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Arial"/>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8" name="Google Shape;128;p19"/>
          <p:cNvSpPr txBox="1"/>
          <p:nvPr>
            <p:ph idx="7" type="body"/>
          </p:nvPr>
        </p:nvSpPr>
        <p:spPr>
          <a:xfrm>
            <a:off x="8190024" y="2309814"/>
            <a:ext cx="2563320" cy="3383849"/>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261341"/>
              </a:buClr>
              <a:buSzPts val="2000"/>
              <a:buFont typeface="Arial"/>
              <a:buChar char="•"/>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bullet points">
  <p:cSld name="2 column bullet points">
    <p:spTree>
      <p:nvGrpSpPr>
        <p:cNvPr id="129" name="Shape 129"/>
        <p:cNvGrpSpPr/>
        <p:nvPr/>
      </p:nvGrpSpPr>
      <p:grpSpPr>
        <a:xfrm>
          <a:off x="0" y="0"/>
          <a:ext cx="0" cy="0"/>
          <a:chOff x="0" y="0"/>
          <a:chExt cx="0" cy="0"/>
        </a:xfrm>
      </p:grpSpPr>
      <p:sp>
        <p:nvSpPr>
          <p:cNvPr id="130" name="Google Shape;130;p20"/>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 type="body"/>
          </p:nvPr>
        </p:nvSpPr>
        <p:spPr>
          <a:xfrm>
            <a:off x="556150" y="667500"/>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4000"/>
              <a:buFont typeface="Arial"/>
              <a:buNone/>
              <a:defRPr b="0" i="0" sz="4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2" name="Google Shape;132;p20"/>
          <p:cNvSpPr txBox="1"/>
          <p:nvPr>
            <p:ph idx="2" type="body"/>
          </p:nvPr>
        </p:nvSpPr>
        <p:spPr>
          <a:xfrm>
            <a:off x="543958" y="1470711"/>
            <a:ext cx="5526087" cy="4434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D258E"/>
              </a:buClr>
              <a:buSzPts val="2400"/>
              <a:buFont typeface="Arial"/>
              <a:buNone/>
              <a:defRPr b="0" i="0" sz="2400" u="none" cap="none" strike="noStrike">
                <a:solidFill>
                  <a:srgbClr val="7D258E"/>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3" name="Google Shape;133;p20"/>
          <p:cNvSpPr txBox="1"/>
          <p:nvPr>
            <p:ph idx="3" type="body"/>
          </p:nvPr>
        </p:nvSpPr>
        <p:spPr>
          <a:xfrm>
            <a:off x="543959" y="2065907"/>
            <a:ext cx="5259434" cy="1548954"/>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261341"/>
              </a:buClr>
              <a:buSzPts val="2000"/>
              <a:buFont typeface="Play"/>
              <a:buAutoNum type="arabicPeriod"/>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black background with yellow and grey text&#10;&#10;Description automatically generated" id="134" name="Google Shape;134;p20"/>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135" name="Google Shape;135;p20"/>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
        <p:nvSpPr>
          <p:cNvPr id="136" name="Google Shape;136;p20"/>
          <p:cNvSpPr txBox="1"/>
          <p:nvPr>
            <p:ph idx="4" type="body"/>
          </p:nvPr>
        </p:nvSpPr>
        <p:spPr>
          <a:xfrm>
            <a:off x="6269114" y="2065907"/>
            <a:ext cx="5259434" cy="1548954"/>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261341"/>
              </a:buClr>
              <a:buSzPts val="2000"/>
              <a:buFont typeface="Play"/>
              <a:buAutoNum type="arabicPeriod" startAt="6"/>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with image">
  <p:cSld name="Bullet points with image">
    <p:spTree>
      <p:nvGrpSpPr>
        <p:cNvPr id="137" name="Shape 137"/>
        <p:cNvGrpSpPr/>
        <p:nvPr/>
      </p:nvGrpSpPr>
      <p:grpSpPr>
        <a:xfrm>
          <a:off x="0" y="0"/>
          <a:ext cx="0" cy="0"/>
          <a:chOff x="0" y="0"/>
          <a:chExt cx="0" cy="0"/>
        </a:xfrm>
      </p:grpSpPr>
      <p:sp>
        <p:nvSpPr>
          <p:cNvPr id="138" name="Google Shape;138;p21"/>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p:nvPr>
            <p:ph idx="2" type="pic"/>
          </p:nvPr>
        </p:nvSpPr>
        <p:spPr>
          <a:xfrm>
            <a:off x="6266659" y="1864148"/>
            <a:ext cx="5489482" cy="3667775"/>
          </a:xfrm>
          <a:prstGeom prst="roundRect">
            <a:avLst>
              <a:gd fmla="val 9123" name="adj"/>
            </a:avLst>
          </a:prstGeom>
          <a:noFill/>
          <a:ln>
            <a:noFill/>
          </a:ln>
        </p:spPr>
      </p:sp>
      <p:sp>
        <p:nvSpPr>
          <p:cNvPr id="140" name="Google Shape;140;p21"/>
          <p:cNvSpPr txBox="1"/>
          <p:nvPr>
            <p:ph idx="1" type="body"/>
          </p:nvPr>
        </p:nvSpPr>
        <p:spPr>
          <a:xfrm>
            <a:off x="481874" y="1298174"/>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4000"/>
              <a:buFont typeface="Arial"/>
              <a:buNone/>
              <a:defRPr b="0" i="0" sz="4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black background with yellow and grey text&#10;&#10;Description automatically generated" id="141" name="Google Shape;141;p21"/>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142" name="Google Shape;142;p21"/>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
        <p:nvSpPr>
          <p:cNvPr id="143" name="Google Shape;143;p21"/>
          <p:cNvSpPr txBox="1"/>
          <p:nvPr>
            <p:ph idx="3" type="body"/>
          </p:nvPr>
        </p:nvSpPr>
        <p:spPr>
          <a:xfrm>
            <a:off x="469682" y="2101385"/>
            <a:ext cx="5526087" cy="4434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D258E"/>
              </a:buClr>
              <a:buSzPts val="2400"/>
              <a:buFont typeface="Arial"/>
              <a:buNone/>
              <a:defRPr b="0" i="0" sz="2400" u="none" cap="none" strike="noStrike">
                <a:solidFill>
                  <a:srgbClr val="7D258E"/>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4" name="Google Shape;144;p21"/>
          <p:cNvSpPr txBox="1"/>
          <p:nvPr>
            <p:ph idx="4" type="body"/>
          </p:nvPr>
        </p:nvSpPr>
        <p:spPr>
          <a:xfrm>
            <a:off x="469683" y="2696581"/>
            <a:ext cx="5526086" cy="1548954"/>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261341"/>
              </a:buClr>
              <a:buSzPts val="2000"/>
              <a:buFont typeface="Play"/>
              <a:buAutoNum type="arabicPeriod"/>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ivider with image and gradient">
  <p:cSld name="Slide divider with image and gradient">
    <p:spTree>
      <p:nvGrpSpPr>
        <p:cNvPr id="17" name="Shape 17"/>
        <p:cNvGrpSpPr/>
        <p:nvPr/>
      </p:nvGrpSpPr>
      <p:grpSpPr>
        <a:xfrm>
          <a:off x="0" y="0"/>
          <a:ext cx="0" cy="0"/>
          <a:chOff x="0" y="0"/>
          <a:chExt cx="0" cy="0"/>
        </a:xfrm>
      </p:grpSpPr>
      <p:sp>
        <p:nvSpPr>
          <p:cNvPr id="18" name="Google Shape;18;p3"/>
          <p:cNvSpPr txBox="1"/>
          <p:nvPr>
            <p:ph idx="11" type="ftr"/>
          </p:nvPr>
        </p:nvSpPr>
        <p:spPr>
          <a:xfrm>
            <a:off x="7614139"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A group of children looking at a globe&#10;&#10;Description automatically generated" id="19" name="Google Shape;19;p3"/>
          <p:cNvPicPr preferRelativeResize="0"/>
          <p:nvPr/>
        </p:nvPicPr>
        <p:blipFill rotWithShape="1">
          <a:blip r:embed="rId2">
            <a:alphaModFix/>
          </a:blip>
          <a:srcRect b="0" l="0" r="0" t="0"/>
          <a:stretch/>
        </p:blipFill>
        <p:spPr>
          <a:xfrm>
            <a:off x="-120496" y="-40473"/>
            <a:ext cx="12349567" cy="6944497"/>
          </a:xfrm>
          <a:prstGeom prst="rect">
            <a:avLst/>
          </a:prstGeom>
          <a:noFill/>
          <a:ln>
            <a:noFill/>
          </a:ln>
        </p:spPr>
      </p:pic>
      <p:sp>
        <p:nvSpPr>
          <p:cNvPr id="20" name="Google Shape;20;p3"/>
          <p:cNvSpPr/>
          <p:nvPr/>
        </p:nvSpPr>
        <p:spPr>
          <a:xfrm>
            <a:off x="-121667" y="-49426"/>
            <a:ext cx="8340811" cy="6944497"/>
          </a:xfrm>
          <a:prstGeom prst="rect">
            <a:avLst/>
          </a:prstGeom>
          <a:gradFill>
            <a:gsLst>
              <a:gs pos="0">
                <a:srgbClr val="261341"/>
              </a:gs>
              <a:gs pos="100000">
                <a:srgbClr val="261341">
                  <a:alpha val="0"/>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 name="Google Shape;21;p3"/>
          <p:cNvSpPr txBox="1"/>
          <p:nvPr>
            <p:ph idx="1" type="body"/>
          </p:nvPr>
        </p:nvSpPr>
        <p:spPr>
          <a:xfrm>
            <a:off x="437322" y="2372340"/>
            <a:ext cx="4268789" cy="20533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6000"/>
              <a:buFont typeface="Arial"/>
              <a:buNone/>
              <a:defRPr b="0" i="0" sz="6000" u="none" cap="none" strike="noStrike">
                <a:solidFill>
                  <a:schemeClr val="lt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black background with white text and green and yellow letters&#10;&#10;Description automatically generated" id="22" name="Google Shape;22;p3"/>
          <p:cNvPicPr preferRelativeResize="0"/>
          <p:nvPr/>
        </p:nvPicPr>
        <p:blipFill rotWithShape="1">
          <a:blip r:embed="rId3">
            <a:alphaModFix/>
          </a:blip>
          <a:srcRect b="0" l="0" r="0" t="0"/>
          <a:stretch/>
        </p:blipFill>
        <p:spPr>
          <a:xfrm>
            <a:off x="437322" y="330232"/>
            <a:ext cx="1733245" cy="88800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and text">
  <p:cSld name="Bullet points and text">
    <p:spTree>
      <p:nvGrpSpPr>
        <p:cNvPr id="145" name="Shape 145"/>
        <p:cNvGrpSpPr/>
        <p:nvPr/>
      </p:nvGrpSpPr>
      <p:grpSpPr>
        <a:xfrm>
          <a:off x="0" y="0"/>
          <a:ext cx="0" cy="0"/>
          <a:chOff x="0" y="0"/>
          <a:chExt cx="0" cy="0"/>
        </a:xfrm>
      </p:grpSpPr>
      <p:sp>
        <p:nvSpPr>
          <p:cNvPr id="146" name="Google Shape;146;p22"/>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cxnSp>
        <p:nvCxnSpPr>
          <p:cNvPr id="147" name="Google Shape;147;p22"/>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pic>
        <p:nvPicPr>
          <p:cNvPr descr="A black background with yellow and grey text&#10;&#10;Description automatically generated" id="148" name="Google Shape;148;p22"/>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sp>
        <p:nvSpPr>
          <p:cNvPr id="149" name="Google Shape;149;p22"/>
          <p:cNvSpPr txBox="1"/>
          <p:nvPr>
            <p:ph idx="1" type="body"/>
          </p:nvPr>
        </p:nvSpPr>
        <p:spPr>
          <a:xfrm>
            <a:off x="481874" y="1298174"/>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4000"/>
              <a:buFont typeface="Arial"/>
              <a:buNone/>
              <a:defRPr b="0" i="0" sz="4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0" name="Google Shape;150;p22"/>
          <p:cNvSpPr txBox="1"/>
          <p:nvPr>
            <p:ph idx="2" type="body"/>
          </p:nvPr>
        </p:nvSpPr>
        <p:spPr>
          <a:xfrm>
            <a:off x="469682" y="2101385"/>
            <a:ext cx="5526087" cy="4434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D258E"/>
              </a:buClr>
              <a:buSzPts val="2400"/>
              <a:buFont typeface="Arial"/>
              <a:buNone/>
              <a:defRPr b="0" i="0" sz="2400" u="none" cap="none" strike="noStrike">
                <a:solidFill>
                  <a:srgbClr val="7D258E"/>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1" name="Google Shape;151;p22"/>
          <p:cNvSpPr txBox="1"/>
          <p:nvPr>
            <p:ph idx="3" type="body"/>
          </p:nvPr>
        </p:nvSpPr>
        <p:spPr>
          <a:xfrm>
            <a:off x="469683" y="2696581"/>
            <a:ext cx="5526086" cy="1548954"/>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261341"/>
              </a:buClr>
              <a:buSzPts val="2000"/>
              <a:buFont typeface="Play"/>
              <a:buAutoNum type="arabicPeriod"/>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2" name="Google Shape;152;p22"/>
          <p:cNvSpPr txBox="1"/>
          <p:nvPr>
            <p:ph idx="4" type="body"/>
          </p:nvPr>
        </p:nvSpPr>
        <p:spPr>
          <a:xfrm>
            <a:off x="6462790" y="2696581"/>
            <a:ext cx="5072745" cy="15489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Arial"/>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on right">
  <p:cSld name="Text and image on right">
    <p:spTree>
      <p:nvGrpSpPr>
        <p:cNvPr id="153" name="Shape 153"/>
        <p:cNvGrpSpPr/>
        <p:nvPr/>
      </p:nvGrpSpPr>
      <p:grpSpPr>
        <a:xfrm>
          <a:off x="0" y="0"/>
          <a:ext cx="0" cy="0"/>
          <a:chOff x="0" y="0"/>
          <a:chExt cx="0" cy="0"/>
        </a:xfrm>
      </p:grpSpPr>
      <p:sp>
        <p:nvSpPr>
          <p:cNvPr id="154" name="Google Shape;154;p23"/>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23"/>
          <p:cNvSpPr/>
          <p:nvPr>
            <p:ph idx="2" type="pic"/>
          </p:nvPr>
        </p:nvSpPr>
        <p:spPr>
          <a:xfrm>
            <a:off x="6232835" y="1875364"/>
            <a:ext cx="5489482" cy="3667775"/>
          </a:xfrm>
          <a:prstGeom prst="roundRect">
            <a:avLst>
              <a:gd fmla="val 9123" name="adj"/>
            </a:avLst>
          </a:prstGeom>
          <a:noFill/>
          <a:ln>
            <a:noFill/>
          </a:ln>
        </p:spPr>
      </p:sp>
      <p:pic>
        <p:nvPicPr>
          <p:cNvPr descr="A black background with yellow and grey text&#10;&#10;Description automatically generated" id="156" name="Google Shape;156;p23"/>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157" name="Google Shape;157;p23"/>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
        <p:nvSpPr>
          <p:cNvPr id="158" name="Google Shape;158;p23"/>
          <p:cNvSpPr txBox="1"/>
          <p:nvPr>
            <p:ph idx="1" type="body"/>
          </p:nvPr>
        </p:nvSpPr>
        <p:spPr>
          <a:xfrm>
            <a:off x="481874" y="1298174"/>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4000"/>
              <a:buFont typeface="Arial"/>
              <a:buNone/>
              <a:defRPr b="0" i="0" sz="4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9" name="Google Shape;159;p23"/>
          <p:cNvSpPr txBox="1"/>
          <p:nvPr>
            <p:ph idx="3" type="body"/>
          </p:nvPr>
        </p:nvSpPr>
        <p:spPr>
          <a:xfrm>
            <a:off x="469682" y="2101385"/>
            <a:ext cx="5526087" cy="4434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D258E"/>
              </a:buClr>
              <a:buSzPts val="2400"/>
              <a:buFont typeface="Arial"/>
              <a:buNone/>
              <a:defRPr b="0" i="0" sz="2400" u="none" cap="none" strike="noStrike">
                <a:solidFill>
                  <a:srgbClr val="7D258E"/>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0" name="Google Shape;160;p23"/>
          <p:cNvSpPr txBox="1"/>
          <p:nvPr>
            <p:ph idx="4" type="body"/>
          </p:nvPr>
        </p:nvSpPr>
        <p:spPr>
          <a:xfrm>
            <a:off x="469683" y="2696581"/>
            <a:ext cx="5526086" cy="15489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Play"/>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on left">
  <p:cSld name="Text and image on left">
    <p:spTree>
      <p:nvGrpSpPr>
        <p:cNvPr id="161" name="Shape 161"/>
        <p:cNvGrpSpPr/>
        <p:nvPr/>
      </p:nvGrpSpPr>
      <p:grpSpPr>
        <a:xfrm>
          <a:off x="0" y="0"/>
          <a:ext cx="0" cy="0"/>
          <a:chOff x="0" y="0"/>
          <a:chExt cx="0" cy="0"/>
        </a:xfrm>
      </p:grpSpPr>
      <p:sp>
        <p:nvSpPr>
          <p:cNvPr id="162" name="Google Shape;162;p24"/>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24"/>
          <p:cNvSpPr/>
          <p:nvPr>
            <p:ph idx="2" type="pic"/>
          </p:nvPr>
        </p:nvSpPr>
        <p:spPr>
          <a:xfrm>
            <a:off x="386457" y="2133091"/>
            <a:ext cx="5489482" cy="3667775"/>
          </a:xfrm>
          <a:prstGeom prst="roundRect">
            <a:avLst>
              <a:gd fmla="val 9123" name="adj"/>
            </a:avLst>
          </a:prstGeom>
          <a:noFill/>
          <a:ln>
            <a:noFill/>
          </a:ln>
        </p:spPr>
      </p:sp>
      <p:pic>
        <p:nvPicPr>
          <p:cNvPr descr="A black background with yellow and grey text&#10;&#10;Description automatically generated" id="164" name="Google Shape;164;p24"/>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165" name="Google Shape;165;p24"/>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
        <p:nvSpPr>
          <p:cNvPr id="166" name="Google Shape;166;p24"/>
          <p:cNvSpPr txBox="1"/>
          <p:nvPr>
            <p:ph idx="1" type="body"/>
          </p:nvPr>
        </p:nvSpPr>
        <p:spPr>
          <a:xfrm>
            <a:off x="481874" y="1298174"/>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4000"/>
              <a:buFont typeface="Arial"/>
              <a:buNone/>
              <a:defRPr b="0" i="0" sz="4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7" name="Google Shape;167;p24"/>
          <p:cNvSpPr txBox="1"/>
          <p:nvPr>
            <p:ph idx="3" type="body"/>
          </p:nvPr>
        </p:nvSpPr>
        <p:spPr>
          <a:xfrm>
            <a:off x="6425514" y="2016592"/>
            <a:ext cx="5072745" cy="44342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D258E"/>
              </a:buClr>
              <a:buSzPts val="2400"/>
              <a:buFont typeface="Arial"/>
              <a:buNone/>
              <a:defRPr b="0" i="0" sz="2400" u="none" cap="none" strike="noStrike">
                <a:solidFill>
                  <a:srgbClr val="7D258E"/>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8" name="Google Shape;168;p24"/>
          <p:cNvSpPr txBox="1"/>
          <p:nvPr>
            <p:ph idx="4" type="body"/>
          </p:nvPr>
        </p:nvSpPr>
        <p:spPr>
          <a:xfrm>
            <a:off x="6425515" y="2611788"/>
            <a:ext cx="5072744" cy="15489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Play"/>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IPC branding">
  <p:cSld name="Blank with IPC branding">
    <p:spTree>
      <p:nvGrpSpPr>
        <p:cNvPr id="169" name="Shape 169"/>
        <p:cNvGrpSpPr/>
        <p:nvPr/>
      </p:nvGrpSpPr>
      <p:grpSpPr>
        <a:xfrm>
          <a:off x="0" y="0"/>
          <a:ext cx="0" cy="0"/>
          <a:chOff x="0" y="0"/>
          <a:chExt cx="0" cy="0"/>
        </a:xfrm>
      </p:grpSpPr>
      <p:sp>
        <p:nvSpPr>
          <p:cNvPr id="170" name="Google Shape;170;p25"/>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cxnSp>
        <p:nvCxnSpPr>
          <p:cNvPr id="171" name="Google Shape;171;p25"/>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ivider">
  <p:cSld name="Slide divider">
    <p:spTree>
      <p:nvGrpSpPr>
        <p:cNvPr id="172" name="Shape 172"/>
        <p:cNvGrpSpPr/>
        <p:nvPr/>
      </p:nvGrpSpPr>
      <p:grpSpPr>
        <a:xfrm>
          <a:off x="0" y="0"/>
          <a:ext cx="0" cy="0"/>
          <a:chOff x="0" y="0"/>
          <a:chExt cx="0" cy="0"/>
        </a:xfrm>
      </p:grpSpPr>
      <p:sp>
        <p:nvSpPr>
          <p:cNvPr id="173" name="Google Shape;173;p26"/>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26"/>
          <p:cNvSpPr txBox="1"/>
          <p:nvPr>
            <p:ph idx="1" type="body"/>
          </p:nvPr>
        </p:nvSpPr>
        <p:spPr>
          <a:xfrm>
            <a:off x="496761" y="2346452"/>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6000"/>
              <a:buFont typeface="Arial"/>
              <a:buNone/>
              <a:defRPr b="0" i="0" sz="6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black background with yellow and grey text&#10;&#10;Description automatically generated" id="175" name="Google Shape;175;p26"/>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176" name="Google Shape;176;p26"/>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spTree>
      <p:nvGrpSpPr>
        <p:cNvPr id="23" name="Shape 23"/>
        <p:cNvGrpSpPr/>
        <p:nvPr/>
      </p:nvGrpSpPr>
      <p:grpSpPr>
        <a:xfrm>
          <a:off x="0" y="0"/>
          <a:ext cx="0" cy="0"/>
          <a:chOff x="0" y="0"/>
          <a:chExt cx="0" cy="0"/>
        </a:xfrm>
      </p:grpSpPr>
      <p:sp>
        <p:nvSpPr>
          <p:cNvPr id="24" name="Google Shape;24;p4"/>
          <p:cNvSpPr txBox="1"/>
          <p:nvPr>
            <p:ph idx="11" type="ftr"/>
          </p:nvPr>
        </p:nvSpPr>
        <p:spPr>
          <a:xfrm>
            <a:off x="7614139"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A purple rectangular object with black background&#10;&#10;Description automatically generated" id="25" name="Google Shape;25;p4"/>
          <p:cNvPicPr preferRelativeResize="0"/>
          <p:nvPr/>
        </p:nvPicPr>
        <p:blipFill rotWithShape="1">
          <a:blip r:embed="rId2">
            <a:alphaModFix/>
          </a:blip>
          <a:srcRect b="0" l="0" r="0" t="0"/>
          <a:stretch/>
        </p:blipFill>
        <p:spPr>
          <a:xfrm>
            <a:off x="-469901" y="-467771"/>
            <a:ext cx="7389271" cy="7389271"/>
          </a:xfrm>
          <a:prstGeom prst="rect">
            <a:avLst/>
          </a:prstGeom>
          <a:noFill/>
          <a:ln>
            <a:noFill/>
          </a:ln>
        </p:spPr>
      </p:pic>
      <p:pic>
        <p:nvPicPr>
          <p:cNvPr descr="A black background with white text and green and yellow letters&#10;&#10;Description automatically generated" id="26" name="Google Shape;26;p4"/>
          <p:cNvPicPr preferRelativeResize="0"/>
          <p:nvPr/>
        </p:nvPicPr>
        <p:blipFill rotWithShape="1">
          <a:blip r:embed="rId3">
            <a:alphaModFix/>
          </a:blip>
          <a:srcRect b="0" l="0" r="0" t="0"/>
          <a:stretch/>
        </p:blipFill>
        <p:spPr>
          <a:xfrm>
            <a:off x="9989548" y="330232"/>
            <a:ext cx="1733245" cy="888005"/>
          </a:xfrm>
          <a:prstGeom prst="rect">
            <a:avLst/>
          </a:prstGeom>
          <a:noFill/>
          <a:ln>
            <a:noFill/>
          </a:ln>
        </p:spPr>
      </p:pic>
      <p:grpSp>
        <p:nvGrpSpPr>
          <p:cNvPr id="27" name="Google Shape;27;p4"/>
          <p:cNvGrpSpPr/>
          <p:nvPr/>
        </p:nvGrpSpPr>
        <p:grpSpPr>
          <a:xfrm>
            <a:off x="6944771" y="2984665"/>
            <a:ext cx="4258831" cy="1703030"/>
            <a:chOff x="3819232" y="2016647"/>
            <a:chExt cx="4258831" cy="1703030"/>
          </a:xfrm>
        </p:grpSpPr>
        <p:pic>
          <p:nvPicPr>
            <p:cNvPr descr="A picture containing text, businesscard, clipart&#10;&#10;Description automatically generated" id="28" name="Google Shape;28;p4"/>
            <p:cNvPicPr preferRelativeResize="0"/>
            <p:nvPr/>
          </p:nvPicPr>
          <p:blipFill rotWithShape="1">
            <a:blip r:embed="rId4">
              <a:alphaModFix/>
            </a:blip>
            <a:srcRect b="0" l="0" r="0" t="0"/>
            <a:stretch/>
          </p:blipFill>
          <p:spPr>
            <a:xfrm>
              <a:off x="3819232" y="3423140"/>
              <a:ext cx="209791" cy="180000"/>
            </a:xfrm>
            <a:prstGeom prst="rect">
              <a:avLst/>
            </a:prstGeom>
            <a:noFill/>
            <a:ln>
              <a:noFill/>
            </a:ln>
          </p:spPr>
        </p:pic>
        <p:pic>
          <p:nvPicPr>
            <p:cNvPr descr="Icon&#10;&#10;Description automatically generated" id="29" name="Google Shape;29;p4"/>
            <p:cNvPicPr preferRelativeResize="0"/>
            <p:nvPr/>
          </p:nvPicPr>
          <p:blipFill rotWithShape="1">
            <a:blip r:embed="rId5">
              <a:alphaModFix/>
            </a:blip>
            <a:srcRect b="0" l="0" r="0" t="0"/>
            <a:stretch/>
          </p:blipFill>
          <p:spPr>
            <a:xfrm>
              <a:off x="3871047" y="2166937"/>
              <a:ext cx="123120" cy="180000"/>
            </a:xfrm>
            <a:prstGeom prst="rect">
              <a:avLst/>
            </a:prstGeom>
            <a:noFill/>
            <a:ln>
              <a:noFill/>
            </a:ln>
          </p:spPr>
        </p:pic>
        <p:pic>
          <p:nvPicPr>
            <p:cNvPr descr="Icon&#10;&#10;Description automatically generated" id="30" name="Google Shape;30;p4"/>
            <p:cNvPicPr preferRelativeResize="0"/>
            <p:nvPr/>
          </p:nvPicPr>
          <p:blipFill rotWithShape="1">
            <a:blip r:embed="rId6">
              <a:alphaModFix/>
            </a:blip>
            <a:srcRect b="0" l="0" r="0" t="0"/>
            <a:stretch/>
          </p:blipFill>
          <p:spPr>
            <a:xfrm>
              <a:off x="3842607" y="2591753"/>
              <a:ext cx="180000" cy="180000"/>
            </a:xfrm>
            <a:prstGeom prst="rect">
              <a:avLst/>
            </a:prstGeom>
            <a:noFill/>
            <a:ln>
              <a:noFill/>
            </a:ln>
          </p:spPr>
        </p:pic>
        <p:pic>
          <p:nvPicPr>
            <p:cNvPr descr="Icon&#10;&#10;Description automatically generated" id="31" name="Google Shape;31;p4"/>
            <p:cNvPicPr preferRelativeResize="0"/>
            <p:nvPr/>
          </p:nvPicPr>
          <p:blipFill rotWithShape="1">
            <a:blip r:embed="rId7">
              <a:alphaModFix/>
            </a:blip>
            <a:srcRect b="0" l="0" r="0" t="0"/>
            <a:stretch/>
          </p:blipFill>
          <p:spPr>
            <a:xfrm>
              <a:off x="3835019" y="3004134"/>
              <a:ext cx="178218" cy="180000"/>
            </a:xfrm>
            <a:prstGeom prst="rect">
              <a:avLst/>
            </a:prstGeom>
            <a:noFill/>
            <a:ln>
              <a:noFill/>
            </a:ln>
          </p:spPr>
        </p:pic>
        <p:sp>
          <p:nvSpPr>
            <p:cNvPr id="32" name="Google Shape;32;p4"/>
            <p:cNvSpPr txBox="1"/>
            <p:nvPr/>
          </p:nvSpPr>
          <p:spPr>
            <a:xfrm>
              <a:off x="4106239" y="2016647"/>
              <a:ext cx="3971824" cy="170303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1800">
                  <a:solidFill>
                    <a:schemeClr val="lt1"/>
                  </a:solidFill>
                  <a:latin typeface="DM Sans"/>
                  <a:ea typeface="DM Sans"/>
                  <a:cs typeface="DM Sans"/>
                  <a:sym typeface="DM Sans"/>
                </a:rPr>
                <a:t>PO Box 76081, London, EC4P 4JY</a:t>
              </a:r>
              <a:endParaRPr/>
            </a:p>
            <a:p>
              <a:pPr indent="0" lvl="0" marL="0" marR="0" rtl="0" algn="l">
                <a:lnSpc>
                  <a:spcPct val="150000"/>
                </a:lnSpc>
                <a:spcBef>
                  <a:spcPts val="0"/>
                </a:spcBef>
                <a:spcAft>
                  <a:spcPts val="0"/>
                </a:spcAft>
                <a:buNone/>
              </a:pPr>
              <a:r>
                <a:rPr b="0" i="0" lang="en-US" sz="1800">
                  <a:solidFill>
                    <a:schemeClr val="lt1"/>
                  </a:solidFill>
                  <a:latin typeface="DM Sans"/>
                  <a:ea typeface="DM Sans"/>
                  <a:cs typeface="DM Sans"/>
                  <a:sym typeface="DM Sans"/>
                </a:rPr>
                <a:t>+44 (0) 20 7531 9696</a:t>
              </a:r>
              <a:endParaRPr/>
            </a:p>
            <a:p>
              <a:pPr indent="0" lvl="0" marL="0" marR="0" rtl="0" algn="l">
                <a:lnSpc>
                  <a:spcPct val="150000"/>
                </a:lnSpc>
                <a:spcBef>
                  <a:spcPts val="0"/>
                </a:spcBef>
                <a:spcAft>
                  <a:spcPts val="0"/>
                </a:spcAft>
                <a:buNone/>
              </a:pPr>
              <a:r>
                <a:rPr b="0" i="0" lang="en-US" sz="1800">
                  <a:solidFill>
                    <a:schemeClr val="lt1"/>
                  </a:solidFill>
                  <a:latin typeface="DM Sans"/>
                  <a:ea typeface="DM Sans"/>
                  <a:cs typeface="DM Sans"/>
                  <a:sym typeface="DM Sans"/>
                </a:rPr>
                <a:t>internationalcurriculum.com</a:t>
              </a:r>
              <a:endParaRPr b="0" i="0" sz="1800">
                <a:solidFill>
                  <a:schemeClr val="lt1"/>
                </a:solidFill>
                <a:latin typeface="DM Sans"/>
                <a:ea typeface="DM Sans"/>
                <a:cs typeface="DM Sans"/>
                <a:sym typeface="DM Sans"/>
              </a:endParaRPr>
            </a:p>
            <a:p>
              <a:pPr indent="0" lvl="0" marL="0" marR="0" rtl="0" algn="l">
                <a:lnSpc>
                  <a:spcPct val="150000"/>
                </a:lnSpc>
                <a:spcBef>
                  <a:spcPts val="0"/>
                </a:spcBef>
                <a:spcAft>
                  <a:spcPts val="0"/>
                </a:spcAft>
                <a:buNone/>
              </a:pPr>
              <a:r>
                <a:rPr b="0" i="0" lang="en-US" sz="1800">
                  <a:solidFill>
                    <a:schemeClr val="lt1"/>
                  </a:solidFill>
                  <a:latin typeface="DM Sans"/>
                  <a:ea typeface="DM Sans"/>
                  <a:cs typeface="DM Sans"/>
                  <a:sym typeface="DM Sans"/>
                </a:rPr>
                <a:t>info@internationalcurriculum.com</a:t>
              </a:r>
              <a:endParaRPr b="0" i="0" sz="1800">
                <a:solidFill>
                  <a:schemeClr val="lt1"/>
                </a:solidFill>
                <a:latin typeface="DM Sans"/>
                <a:ea typeface="DM Sans"/>
                <a:cs typeface="DM Sans"/>
                <a:sym typeface="DM Sans"/>
              </a:endParaRPr>
            </a:p>
          </p:txBody>
        </p:sp>
      </p:grpSp>
      <p:sp>
        <p:nvSpPr>
          <p:cNvPr id="33" name="Google Shape;33;p4"/>
          <p:cNvSpPr txBox="1"/>
          <p:nvPr/>
        </p:nvSpPr>
        <p:spPr>
          <a:xfrm>
            <a:off x="6804838" y="2571855"/>
            <a:ext cx="535278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7D258E"/>
                </a:solidFill>
                <a:latin typeface="DM Sans Medium"/>
                <a:ea typeface="DM Sans Medium"/>
                <a:cs typeface="DM Sans Medium"/>
                <a:sym typeface="DM Sans Medium"/>
              </a:rPr>
              <a:t>International Curriculum Association</a:t>
            </a:r>
            <a:endParaRPr/>
          </a:p>
        </p:txBody>
      </p:sp>
      <p:sp>
        <p:nvSpPr>
          <p:cNvPr id="34" name="Google Shape;34;p4"/>
          <p:cNvSpPr txBox="1"/>
          <p:nvPr>
            <p:ph idx="1" type="body"/>
          </p:nvPr>
        </p:nvSpPr>
        <p:spPr>
          <a:xfrm>
            <a:off x="1414290" y="2933172"/>
            <a:ext cx="3621005" cy="80659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6000"/>
              <a:buFont typeface="Arial"/>
              <a:buNone/>
              <a:defRPr b="0" i="0" sz="6000" u="none" cap="none" strike="noStrike">
                <a:solidFill>
                  <a:schemeClr val="lt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name_ICA purple background">
  <p:cSld name="Title slide name_ICA purple background">
    <p:bg>
      <p:bgPr>
        <a:solidFill>
          <a:srgbClr val="261341"/>
        </a:solidFill>
      </p:bgPr>
    </p:bg>
    <p:spTree>
      <p:nvGrpSpPr>
        <p:cNvPr id="35" name="Shape 35"/>
        <p:cNvGrpSpPr/>
        <p:nvPr/>
      </p:nvGrpSpPr>
      <p:grpSpPr>
        <a:xfrm>
          <a:off x="0" y="0"/>
          <a:ext cx="0" cy="0"/>
          <a:chOff x="0" y="0"/>
          <a:chExt cx="0" cy="0"/>
        </a:xfrm>
      </p:grpSpPr>
      <p:pic>
        <p:nvPicPr>
          <p:cNvPr descr="A black background with white text and green and yellow letters&#10;&#10;Description automatically generated" id="36" name="Google Shape;36;p5"/>
          <p:cNvPicPr preferRelativeResize="0"/>
          <p:nvPr/>
        </p:nvPicPr>
        <p:blipFill rotWithShape="1">
          <a:blip r:embed="rId2">
            <a:alphaModFix/>
          </a:blip>
          <a:srcRect b="0" l="0" r="0" t="0"/>
          <a:stretch/>
        </p:blipFill>
        <p:spPr>
          <a:xfrm>
            <a:off x="9989548" y="330232"/>
            <a:ext cx="1733245" cy="888005"/>
          </a:xfrm>
          <a:prstGeom prst="rect">
            <a:avLst/>
          </a:prstGeom>
          <a:noFill/>
          <a:ln>
            <a:noFill/>
          </a:ln>
        </p:spPr>
      </p:pic>
      <p:sp>
        <p:nvSpPr>
          <p:cNvPr id="37" name="Google Shape;37;p5"/>
          <p:cNvSpPr txBox="1"/>
          <p:nvPr>
            <p:ph idx="1" type="body"/>
          </p:nvPr>
        </p:nvSpPr>
        <p:spPr>
          <a:xfrm>
            <a:off x="569913" y="2273300"/>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6000"/>
              <a:buFont typeface="Arial"/>
              <a:buNone/>
              <a:defRPr b="0" i="0" sz="6000" u="none" cap="none" strike="noStrike">
                <a:solidFill>
                  <a:schemeClr val="lt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 name="Google Shape;38;p5"/>
          <p:cNvSpPr txBox="1"/>
          <p:nvPr>
            <p:ph idx="11" type="ftr"/>
          </p:nvPr>
        </p:nvSpPr>
        <p:spPr>
          <a:xfrm>
            <a:off x="7614139"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cxnSp>
        <p:nvCxnSpPr>
          <p:cNvPr id="39" name="Google Shape;39;p5"/>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ivider 3">
  <p:cSld name="Slide divider 3">
    <p:spTree>
      <p:nvGrpSpPr>
        <p:cNvPr id="40" name="Shape 40"/>
        <p:cNvGrpSpPr/>
        <p:nvPr/>
      </p:nvGrpSpPr>
      <p:grpSpPr>
        <a:xfrm>
          <a:off x="0" y="0"/>
          <a:ext cx="0" cy="0"/>
          <a:chOff x="0" y="0"/>
          <a:chExt cx="0" cy="0"/>
        </a:xfrm>
      </p:grpSpPr>
      <p:sp>
        <p:nvSpPr>
          <p:cNvPr id="41" name="Google Shape;41;p6"/>
          <p:cNvSpPr txBox="1"/>
          <p:nvPr>
            <p:ph idx="11" type="ftr"/>
          </p:nvPr>
        </p:nvSpPr>
        <p:spPr>
          <a:xfrm>
            <a:off x="7614139"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A purple rectangular object with black background&#10;&#10;Description automatically generated" id="42" name="Google Shape;42;p6"/>
          <p:cNvPicPr preferRelativeResize="0"/>
          <p:nvPr/>
        </p:nvPicPr>
        <p:blipFill rotWithShape="1">
          <a:blip r:embed="rId2">
            <a:alphaModFix/>
          </a:blip>
          <a:srcRect b="0" l="0" r="0" t="0"/>
          <a:stretch/>
        </p:blipFill>
        <p:spPr>
          <a:xfrm>
            <a:off x="-469901" y="-467771"/>
            <a:ext cx="7389271" cy="7389271"/>
          </a:xfrm>
          <a:prstGeom prst="rect">
            <a:avLst/>
          </a:prstGeom>
          <a:noFill/>
          <a:ln>
            <a:noFill/>
          </a:ln>
        </p:spPr>
      </p:pic>
      <p:pic>
        <p:nvPicPr>
          <p:cNvPr descr="A black background with white text and green and yellow letters&#10;&#10;Description automatically generated" id="43" name="Google Shape;43;p6"/>
          <p:cNvPicPr preferRelativeResize="0"/>
          <p:nvPr/>
        </p:nvPicPr>
        <p:blipFill rotWithShape="1">
          <a:blip r:embed="rId3">
            <a:alphaModFix/>
          </a:blip>
          <a:srcRect b="0" l="0" r="0" t="0"/>
          <a:stretch/>
        </p:blipFill>
        <p:spPr>
          <a:xfrm>
            <a:off x="9989548" y="330232"/>
            <a:ext cx="1733245" cy="888005"/>
          </a:xfrm>
          <a:prstGeom prst="rect">
            <a:avLst/>
          </a:prstGeom>
          <a:noFill/>
          <a:ln>
            <a:noFill/>
          </a:ln>
        </p:spPr>
      </p:pic>
      <p:sp>
        <p:nvSpPr>
          <p:cNvPr id="44" name="Google Shape;44;p6"/>
          <p:cNvSpPr txBox="1"/>
          <p:nvPr>
            <p:ph idx="1" type="body"/>
          </p:nvPr>
        </p:nvSpPr>
        <p:spPr>
          <a:xfrm>
            <a:off x="1414291" y="2933172"/>
            <a:ext cx="3584430" cy="20533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6000"/>
              <a:buFont typeface="Arial"/>
              <a:buNone/>
              <a:defRPr b="0" i="0" sz="6000" u="none" cap="none" strike="noStrike">
                <a:solidFill>
                  <a:schemeClr val="lt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7" name="Shape 47"/>
        <p:cNvGrpSpPr/>
        <p:nvPr/>
      </p:nvGrpSpPr>
      <p:grpSpPr>
        <a:xfrm>
          <a:off x="0" y="0"/>
          <a:ext cx="0" cy="0"/>
          <a:chOff x="0" y="0"/>
          <a:chExt cx="0" cy="0"/>
        </a:xfrm>
      </p:grpSpPr>
      <p:sp>
        <p:nvSpPr>
          <p:cNvPr id="48" name="Google Shape;48;p8"/>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 type="body"/>
          </p:nvPr>
        </p:nvSpPr>
        <p:spPr>
          <a:xfrm>
            <a:off x="543958" y="1212573"/>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4000"/>
              <a:buFont typeface="Arial"/>
              <a:buNone/>
              <a:defRPr b="0" i="0" sz="4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A black background with yellow and grey text&#10;&#10;Description automatically generated" id="50" name="Google Shape;50;p8"/>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51" name="Google Shape;51;p8"/>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
        <p:nvSpPr>
          <p:cNvPr id="52" name="Google Shape;52;p8"/>
          <p:cNvSpPr txBox="1"/>
          <p:nvPr>
            <p:ph idx="2" type="body"/>
          </p:nvPr>
        </p:nvSpPr>
        <p:spPr>
          <a:xfrm>
            <a:off x="543958" y="2007704"/>
            <a:ext cx="9455666" cy="383650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000"/>
              <a:buFont typeface="Arial"/>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53" name="Shape 53"/>
        <p:cNvGrpSpPr/>
        <p:nvPr/>
      </p:nvGrpSpPr>
      <p:grpSpPr>
        <a:xfrm>
          <a:off x="0" y="0"/>
          <a:ext cx="0" cy="0"/>
          <a:chOff x="0" y="0"/>
          <a:chExt cx="0" cy="0"/>
        </a:xfrm>
      </p:grpSpPr>
      <p:sp>
        <p:nvSpPr>
          <p:cNvPr id="54" name="Google Shape;54;p9"/>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9"/>
          <p:cNvSpPr txBox="1"/>
          <p:nvPr>
            <p:ph idx="1" type="body"/>
          </p:nvPr>
        </p:nvSpPr>
        <p:spPr>
          <a:xfrm>
            <a:off x="481874" y="1298174"/>
            <a:ext cx="5526087" cy="56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4000"/>
              <a:buFont typeface="Arial"/>
              <a:buNone/>
              <a:defRPr b="0" i="0" sz="4000" u="none" cap="none" strike="noStrike">
                <a:solidFill>
                  <a:srgbClr val="261341"/>
                </a:solidFill>
                <a:latin typeface="DM Serif Display"/>
                <a:ea typeface="DM Serif Display"/>
                <a:cs typeface="DM Serif Display"/>
                <a:sym typeface="DM Serif Display"/>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56" name="Google Shape;56;p9"/>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IPC background">
  <p:cSld name="Quote_IPC background">
    <p:bg>
      <p:bgPr>
        <a:solidFill>
          <a:srgbClr val="F4F5D3"/>
        </a:solidFill>
      </p:bgPr>
    </p:bg>
    <p:spTree>
      <p:nvGrpSpPr>
        <p:cNvPr id="57" name="Shape 57"/>
        <p:cNvGrpSpPr/>
        <p:nvPr/>
      </p:nvGrpSpPr>
      <p:grpSpPr>
        <a:xfrm>
          <a:off x="0" y="0"/>
          <a:ext cx="0" cy="0"/>
          <a:chOff x="0" y="0"/>
          <a:chExt cx="0" cy="0"/>
        </a:xfrm>
      </p:grpSpPr>
      <p:sp>
        <p:nvSpPr>
          <p:cNvPr id="58" name="Google Shape;58;p10"/>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A black background with yellow and grey text&#10;&#10;Description automatically generated" id="59" name="Google Shape;59;p10"/>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60" name="Google Shape;60;p10"/>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
        <p:nvSpPr>
          <p:cNvPr id="61" name="Google Shape;61;p10"/>
          <p:cNvSpPr txBox="1"/>
          <p:nvPr>
            <p:ph idx="1" type="body"/>
          </p:nvPr>
        </p:nvSpPr>
        <p:spPr>
          <a:xfrm>
            <a:off x="1969477" y="2418288"/>
            <a:ext cx="7603520" cy="17417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400"/>
              <a:buFont typeface="Play"/>
              <a:buNone/>
              <a:defRPr b="0" i="0" sz="24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2" name="Google Shape;62;p10"/>
          <p:cNvSpPr txBox="1"/>
          <p:nvPr/>
        </p:nvSpPr>
        <p:spPr>
          <a:xfrm>
            <a:off x="411983" y="1345748"/>
            <a:ext cx="1557494" cy="377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3900">
                <a:solidFill>
                  <a:srgbClr val="261341"/>
                </a:solidFill>
                <a:latin typeface="DM Serif Display"/>
                <a:ea typeface="DM Serif Display"/>
                <a:cs typeface="DM Serif Display"/>
                <a:sym typeface="DM Serif Display"/>
              </a:rPr>
              <a:t>“</a:t>
            </a:r>
            <a:endParaRPr/>
          </a:p>
        </p:txBody>
      </p:sp>
      <p:sp>
        <p:nvSpPr>
          <p:cNvPr id="63" name="Google Shape;63;p10"/>
          <p:cNvSpPr txBox="1"/>
          <p:nvPr>
            <p:ph idx="2" type="body"/>
          </p:nvPr>
        </p:nvSpPr>
        <p:spPr>
          <a:xfrm>
            <a:off x="5814391" y="4267889"/>
            <a:ext cx="3872222" cy="32355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1000"/>
              </a:spcBef>
              <a:spcAft>
                <a:spcPts val="0"/>
              </a:spcAft>
              <a:buClr>
                <a:srgbClr val="261341"/>
              </a:buClr>
              <a:buSzPts val="2000"/>
              <a:buFont typeface="Play"/>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on white background">
  <p:cSld name="Quote on white background">
    <p:spTree>
      <p:nvGrpSpPr>
        <p:cNvPr id="64" name="Shape 64"/>
        <p:cNvGrpSpPr/>
        <p:nvPr/>
      </p:nvGrpSpPr>
      <p:grpSpPr>
        <a:xfrm>
          <a:off x="0" y="0"/>
          <a:ext cx="0" cy="0"/>
          <a:chOff x="0" y="0"/>
          <a:chExt cx="0" cy="0"/>
        </a:xfrm>
      </p:grpSpPr>
      <p:sp>
        <p:nvSpPr>
          <p:cNvPr id="65" name="Google Shape;65;p11"/>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A black background with yellow and grey text&#10;&#10;Description automatically generated" id="66" name="Google Shape;66;p11"/>
          <p:cNvPicPr preferRelativeResize="0"/>
          <p:nvPr/>
        </p:nvPicPr>
        <p:blipFill rotWithShape="1">
          <a:blip r:embed="rId2">
            <a:alphaModFix/>
          </a:blip>
          <a:srcRect b="0" l="0" r="0" t="0"/>
          <a:stretch/>
        </p:blipFill>
        <p:spPr>
          <a:xfrm>
            <a:off x="9999624" y="340310"/>
            <a:ext cx="1702520" cy="872263"/>
          </a:xfrm>
          <a:prstGeom prst="rect">
            <a:avLst/>
          </a:prstGeom>
          <a:noFill/>
          <a:ln>
            <a:noFill/>
          </a:ln>
        </p:spPr>
      </p:pic>
      <p:cxnSp>
        <p:nvCxnSpPr>
          <p:cNvPr id="67" name="Google Shape;67;p11"/>
          <p:cNvCxnSpPr/>
          <p:nvPr/>
        </p:nvCxnSpPr>
        <p:spPr>
          <a:xfrm>
            <a:off x="-37478" y="6225720"/>
            <a:ext cx="12270378" cy="0"/>
          </a:xfrm>
          <a:prstGeom prst="straightConnector1">
            <a:avLst/>
          </a:prstGeom>
          <a:noFill/>
          <a:ln cap="flat" cmpd="sng" w="19050">
            <a:solidFill>
              <a:srgbClr val="727700"/>
            </a:solidFill>
            <a:prstDash val="solid"/>
            <a:miter lim="800000"/>
            <a:headEnd len="sm" w="sm" type="none"/>
            <a:tailEnd len="sm" w="sm" type="none"/>
          </a:ln>
        </p:spPr>
      </p:cxnSp>
      <p:sp>
        <p:nvSpPr>
          <p:cNvPr id="68" name="Google Shape;68;p11"/>
          <p:cNvSpPr txBox="1"/>
          <p:nvPr>
            <p:ph idx="1" type="body"/>
          </p:nvPr>
        </p:nvSpPr>
        <p:spPr>
          <a:xfrm>
            <a:off x="1969477" y="2418288"/>
            <a:ext cx="7603520" cy="17417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1341"/>
              </a:buClr>
              <a:buSzPts val="2400"/>
              <a:buFont typeface="Play"/>
              <a:buNone/>
              <a:defRPr b="0" i="0" sz="24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9" name="Google Shape;69;p11"/>
          <p:cNvSpPr txBox="1"/>
          <p:nvPr>
            <p:ph idx="2" type="body"/>
          </p:nvPr>
        </p:nvSpPr>
        <p:spPr>
          <a:xfrm>
            <a:off x="5804452" y="4267889"/>
            <a:ext cx="3882161" cy="32355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1000"/>
              </a:spcBef>
              <a:spcAft>
                <a:spcPts val="0"/>
              </a:spcAft>
              <a:buClr>
                <a:srgbClr val="261341"/>
              </a:buClr>
              <a:buSzPts val="2000"/>
              <a:buFont typeface="Play"/>
              <a:buNone/>
              <a:defRPr b="0" i="0" sz="2000" u="none" cap="none" strike="noStrike">
                <a:solidFill>
                  <a:srgbClr val="261341"/>
                </a:solidFill>
                <a:latin typeface="DM Sans"/>
                <a:ea typeface="DM Sans"/>
                <a:cs typeface="DM Sans"/>
                <a:sym typeface="DM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0" name="Google Shape;70;p11"/>
          <p:cNvSpPr txBox="1"/>
          <p:nvPr/>
        </p:nvSpPr>
        <p:spPr>
          <a:xfrm>
            <a:off x="411983" y="1345748"/>
            <a:ext cx="1557494" cy="37702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3900">
                <a:solidFill>
                  <a:srgbClr val="261341"/>
                </a:solidFill>
                <a:latin typeface="DM Serif Display"/>
                <a:ea typeface="DM Serif Display"/>
                <a:cs typeface="DM Serif Display"/>
                <a:sym typeface="DM Serif Display"/>
              </a:rPr>
              <a:t>“</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6" Type="http://schemas.openxmlformats.org/officeDocument/2006/relationships/slideLayout" Target="../slideLayouts/slideLayout11.xml"/><Relationship Id="rId18" Type="http://schemas.openxmlformats.org/officeDocument/2006/relationships/slideLayout" Target="../slideLayouts/slideLayout23.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1341"/>
        </a:solidFill>
      </p:bgPr>
    </p:bg>
    <p:spTree>
      <p:nvGrpSpPr>
        <p:cNvPr id="9" name="Shape 9"/>
        <p:cNvGrpSpPr/>
        <p:nvPr/>
      </p:nvGrpSpPr>
      <p:grpSpPr>
        <a:xfrm>
          <a:off x="0" y="0"/>
          <a:ext cx="0" cy="0"/>
          <a:chOff x="0" y="0"/>
          <a:chExt cx="0" cy="0"/>
        </a:xfrm>
      </p:grpSpPr>
      <p:sp>
        <p:nvSpPr>
          <p:cNvPr id="10" name="Google Shape;10;p1"/>
          <p:cNvSpPr txBox="1"/>
          <p:nvPr>
            <p:ph idx="11" type="ftr"/>
          </p:nvPr>
        </p:nvSpPr>
        <p:spPr>
          <a:xfrm>
            <a:off x="7614139" y="6356350"/>
            <a:ext cx="41148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lt1"/>
                </a:solidFill>
                <a:latin typeface="DM Sans Medium"/>
                <a:ea typeface="DM Sans Medium"/>
                <a:cs typeface="DM Sans Medium"/>
                <a:sym typeface="DM Sans Medium"/>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 name="Shape 45"/>
        <p:cNvGrpSpPr/>
        <p:nvPr/>
      </p:nvGrpSpPr>
      <p:grpSpPr>
        <a:xfrm>
          <a:off x="0" y="0"/>
          <a:ext cx="0" cy="0"/>
          <a:chOff x="0" y="0"/>
          <a:chExt cx="0" cy="0"/>
        </a:xfrm>
      </p:grpSpPr>
      <p:sp>
        <p:nvSpPr>
          <p:cNvPr id="46" name="Google Shape;46;p7"/>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200">
                <a:solidFill>
                  <a:srgbClr val="261341"/>
                </a:solidFill>
                <a:latin typeface="DM Sans Medium"/>
                <a:ea typeface="DM Sans Medium"/>
                <a:cs typeface="DM Sans Medium"/>
                <a:sym typeface="DM Sans Medium"/>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8.jpg"/><Relationship Id="rId4" Type="http://schemas.openxmlformats.org/officeDocument/2006/relationships/image" Target="../media/image35.jpg"/><Relationship Id="rId5" Type="http://schemas.openxmlformats.org/officeDocument/2006/relationships/image" Target="../media/image37.jpg"/><Relationship Id="rId6"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6.png"/><Relationship Id="rId7"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40.jpg"/><Relationship Id="rId5"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50.png"/><Relationship Id="rId5"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8.jpg"/><Relationship Id="rId4" Type="http://schemas.openxmlformats.org/officeDocument/2006/relationships/image" Target="../media/image47.png"/><Relationship Id="rId5" Type="http://schemas.openxmlformats.org/officeDocument/2006/relationships/image" Target="../media/image44.png"/><Relationship Id="rId6"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49.png"/><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6.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7"/>
          <p:cNvSpPr txBox="1"/>
          <p:nvPr>
            <p:ph idx="11" type="ftr"/>
          </p:nvPr>
        </p:nvSpPr>
        <p:spPr>
          <a:xfrm>
            <a:off x="7614139"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183" name="Google Shape;183;p27"/>
          <p:cNvSpPr txBox="1"/>
          <p:nvPr>
            <p:ph idx="1" type="body"/>
          </p:nvPr>
        </p:nvSpPr>
        <p:spPr>
          <a:xfrm>
            <a:off x="569913" y="2273300"/>
            <a:ext cx="3831399"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lang="en-US" sz="4800"/>
              <a:t>IPC Parent Presentation</a:t>
            </a:r>
            <a:endParaRPr/>
          </a:p>
        </p:txBody>
      </p:sp>
      <p:sp>
        <p:nvSpPr>
          <p:cNvPr id="184" name="Google Shape;184;p27"/>
          <p:cNvSpPr txBox="1"/>
          <p:nvPr/>
        </p:nvSpPr>
        <p:spPr>
          <a:xfrm>
            <a:off x="647925" y="3661150"/>
            <a:ext cx="42066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7D258E"/>
                </a:solidFill>
              </a:rPr>
              <a:t>St. Luke’s Academy</a:t>
            </a:r>
            <a:endParaRPr/>
          </a:p>
        </p:txBody>
      </p:sp>
      <p:pic>
        <p:nvPicPr>
          <p:cNvPr id="185" name="Google Shape;185;p27" title="crest complete.jpg"/>
          <p:cNvPicPr preferRelativeResize="0"/>
          <p:nvPr/>
        </p:nvPicPr>
        <p:blipFill>
          <a:blip r:embed="rId3">
            <a:alphaModFix/>
          </a:blip>
          <a:stretch>
            <a:fillRect/>
          </a:stretch>
        </p:blipFill>
        <p:spPr>
          <a:xfrm>
            <a:off x="1613388" y="4590275"/>
            <a:ext cx="1155962" cy="1373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6"/>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272" name="Google Shape;272;p36"/>
          <p:cNvSpPr txBox="1"/>
          <p:nvPr>
            <p:ph idx="1" type="body"/>
          </p:nvPr>
        </p:nvSpPr>
        <p:spPr>
          <a:xfrm>
            <a:off x="382200" y="613776"/>
            <a:ext cx="11160300"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Types of learning </a:t>
            </a:r>
            <a:endParaRPr/>
          </a:p>
        </p:txBody>
      </p:sp>
      <p:sp>
        <p:nvSpPr>
          <p:cNvPr id="273" name="Google Shape;273;p36"/>
          <p:cNvSpPr txBox="1"/>
          <p:nvPr>
            <p:ph idx="2" type="body"/>
          </p:nvPr>
        </p:nvSpPr>
        <p:spPr>
          <a:xfrm>
            <a:off x="534050" y="1465301"/>
            <a:ext cx="3639000" cy="4010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2000"/>
              <a:buFont typeface="Play"/>
              <a:buNone/>
            </a:pPr>
            <a:r>
              <a:rPr lang="en-US"/>
              <a:t>Knowledge</a:t>
            </a:r>
            <a:endParaRPr/>
          </a:p>
        </p:txBody>
      </p:sp>
      <p:sp>
        <p:nvSpPr>
          <p:cNvPr id="274" name="Google Shape;274;p36"/>
          <p:cNvSpPr txBox="1"/>
          <p:nvPr>
            <p:ph idx="3" type="body"/>
          </p:nvPr>
        </p:nvSpPr>
        <p:spPr>
          <a:xfrm>
            <a:off x="4202725" y="1425275"/>
            <a:ext cx="3639000" cy="4050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2000"/>
              <a:buFont typeface="Play"/>
              <a:buNone/>
            </a:pPr>
            <a:r>
              <a:rPr lang="en-US"/>
              <a:t>Skills</a:t>
            </a:r>
            <a:endParaRPr/>
          </a:p>
        </p:txBody>
      </p:sp>
      <p:sp>
        <p:nvSpPr>
          <p:cNvPr id="275" name="Google Shape;275;p36"/>
          <p:cNvSpPr txBox="1"/>
          <p:nvPr>
            <p:ph idx="4" type="body"/>
          </p:nvPr>
        </p:nvSpPr>
        <p:spPr>
          <a:xfrm>
            <a:off x="8070650" y="1425425"/>
            <a:ext cx="3639000" cy="4050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2000"/>
              <a:buFont typeface="Play"/>
              <a:buNone/>
            </a:pPr>
            <a:r>
              <a:rPr lang="en-US"/>
              <a:t>Understanding</a:t>
            </a:r>
            <a:endParaRPr/>
          </a:p>
        </p:txBody>
      </p:sp>
      <p:pic>
        <p:nvPicPr>
          <p:cNvPr descr="A yellow sign with text and hands on it&#10;&#10;Description automatically generated" id="276" name="Google Shape;276;p36"/>
          <p:cNvPicPr preferRelativeResize="0"/>
          <p:nvPr/>
        </p:nvPicPr>
        <p:blipFill rotWithShape="1">
          <a:blip r:embed="rId3">
            <a:alphaModFix/>
          </a:blip>
          <a:srcRect b="0" l="0" r="0" t="0"/>
          <a:stretch/>
        </p:blipFill>
        <p:spPr>
          <a:xfrm>
            <a:off x="4243872" y="2044451"/>
            <a:ext cx="3556725" cy="2811941"/>
          </a:xfrm>
          <a:prstGeom prst="rect">
            <a:avLst/>
          </a:prstGeom>
          <a:noFill/>
          <a:ln>
            <a:noFill/>
          </a:ln>
        </p:spPr>
      </p:pic>
      <p:pic>
        <p:nvPicPr>
          <p:cNvPr descr="A sign with text on it&#10;&#10;Description automatically generated" id="277" name="Google Shape;277;p36"/>
          <p:cNvPicPr preferRelativeResize="0"/>
          <p:nvPr/>
        </p:nvPicPr>
        <p:blipFill rotWithShape="1">
          <a:blip r:embed="rId4">
            <a:alphaModFix/>
          </a:blip>
          <a:srcRect b="0" l="0" r="0" t="0"/>
          <a:stretch/>
        </p:blipFill>
        <p:spPr>
          <a:xfrm>
            <a:off x="110976" y="2045650"/>
            <a:ext cx="4062053" cy="2849395"/>
          </a:xfrm>
          <a:prstGeom prst="rect">
            <a:avLst/>
          </a:prstGeom>
          <a:noFill/>
          <a:ln>
            <a:noFill/>
          </a:ln>
        </p:spPr>
      </p:pic>
      <p:pic>
        <p:nvPicPr>
          <p:cNvPr descr="A sign with black text&#10;&#10;Description automatically generated" id="278" name="Google Shape;278;p36"/>
          <p:cNvPicPr preferRelativeResize="0"/>
          <p:nvPr/>
        </p:nvPicPr>
        <p:blipFill rotWithShape="1">
          <a:blip r:embed="rId5">
            <a:alphaModFix/>
          </a:blip>
          <a:srcRect b="0" l="0" r="0" t="0"/>
          <a:stretch/>
        </p:blipFill>
        <p:spPr>
          <a:xfrm>
            <a:off x="7800601" y="2066618"/>
            <a:ext cx="4069763" cy="2807461"/>
          </a:xfrm>
          <a:prstGeom prst="rect">
            <a:avLst/>
          </a:prstGeom>
          <a:noFill/>
          <a:ln>
            <a:noFill/>
          </a:ln>
        </p:spPr>
      </p:pic>
      <p:pic>
        <p:nvPicPr>
          <p:cNvPr id="279" name="Google Shape;279;p36" title="crest complete.jpg"/>
          <p:cNvPicPr preferRelativeResize="0"/>
          <p:nvPr/>
        </p:nvPicPr>
        <p:blipFill>
          <a:blip r:embed="rId6">
            <a:alphaModFix/>
          </a:blip>
          <a:stretch>
            <a:fillRect/>
          </a:stretch>
        </p:blipFill>
        <p:spPr>
          <a:xfrm>
            <a:off x="11055500" y="4982800"/>
            <a:ext cx="974150" cy="1157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7"/>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286" name="Google Shape;286;p37"/>
          <p:cNvSpPr txBox="1"/>
          <p:nvPr>
            <p:ph idx="1" type="body"/>
          </p:nvPr>
        </p:nvSpPr>
        <p:spPr>
          <a:xfrm>
            <a:off x="397200" y="948950"/>
            <a:ext cx="5493900" cy="33156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000"/>
              <a:buFont typeface="Noto Sans Symbols"/>
              <a:buChar char="▪"/>
            </a:pPr>
            <a:r>
              <a:rPr lang="en-US"/>
              <a:t>Art</a:t>
            </a:r>
            <a:endParaRPr/>
          </a:p>
          <a:p>
            <a:pPr indent="-342900" lvl="0" marL="342900" rtl="0" algn="l">
              <a:lnSpc>
                <a:spcPct val="90000"/>
              </a:lnSpc>
              <a:spcBef>
                <a:spcPts val="1000"/>
              </a:spcBef>
              <a:spcAft>
                <a:spcPts val="0"/>
              </a:spcAft>
              <a:buSzPts val="2000"/>
              <a:buFont typeface="Noto Sans Symbols"/>
              <a:buChar char="▪"/>
            </a:pPr>
            <a:r>
              <a:rPr lang="en-US"/>
              <a:t>Design Technology and Innovation</a:t>
            </a:r>
            <a:endParaRPr/>
          </a:p>
          <a:p>
            <a:pPr indent="-342900" lvl="0" marL="342900" rtl="0" algn="l">
              <a:lnSpc>
                <a:spcPct val="90000"/>
              </a:lnSpc>
              <a:spcBef>
                <a:spcPts val="1000"/>
              </a:spcBef>
              <a:spcAft>
                <a:spcPts val="0"/>
              </a:spcAft>
              <a:buSzPts val="2000"/>
              <a:buFont typeface="Noto Sans Symbols"/>
              <a:buChar char="▪"/>
            </a:pPr>
            <a:r>
              <a:rPr lang="en-US"/>
              <a:t>Geography</a:t>
            </a:r>
            <a:endParaRPr/>
          </a:p>
          <a:p>
            <a:pPr indent="-342900" lvl="0" marL="342900" rtl="0" algn="l">
              <a:lnSpc>
                <a:spcPct val="90000"/>
              </a:lnSpc>
              <a:spcBef>
                <a:spcPts val="1000"/>
              </a:spcBef>
              <a:spcAft>
                <a:spcPts val="0"/>
              </a:spcAft>
              <a:buSzPts val="2000"/>
              <a:buFont typeface="Noto Sans Symbols"/>
              <a:buChar char="▪"/>
            </a:pPr>
            <a:r>
              <a:rPr lang="en-US"/>
              <a:t>Health and Wellbeing</a:t>
            </a:r>
            <a:endParaRPr/>
          </a:p>
          <a:p>
            <a:pPr indent="-342900" lvl="0" marL="342900" rtl="0" algn="l">
              <a:lnSpc>
                <a:spcPct val="90000"/>
              </a:lnSpc>
              <a:spcBef>
                <a:spcPts val="1000"/>
              </a:spcBef>
              <a:spcAft>
                <a:spcPts val="0"/>
              </a:spcAft>
              <a:buSzPts val="2000"/>
              <a:buFont typeface="Noto Sans Symbols"/>
              <a:buChar char="▪"/>
            </a:pPr>
            <a:r>
              <a:rPr lang="en-US"/>
              <a:t>History</a:t>
            </a:r>
            <a:endParaRPr/>
          </a:p>
          <a:p>
            <a:pPr indent="-342900" lvl="0" marL="342900" rtl="0" algn="l">
              <a:lnSpc>
                <a:spcPct val="90000"/>
              </a:lnSpc>
              <a:spcBef>
                <a:spcPts val="1000"/>
              </a:spcBef>
              <a:spcAft>
                <a:spcPts val="0"/>
              </a:spcAft>
              <a:buSzPts val="2000"/>
              <a:buFont typeface="Noto Sans Symbols"/>
              <a:buChar char="▪"/>
            </a:pPr>
            <a:r>
              <a:rPr lang="en-US"/>
              <a:t>ICT and computing</a:t>
            </a:r>
            <a:endParaRPr/>
          </a:p>
          <a:p>
            <a:pPr indent="-342900" lvl="0" marL="342900" rtl="0" algn="l">
              <a:lnSpc>
                <a:spcPct val="90000"/>
              </a:lnSpc>
              <a:spcBef>
                <a:spcPts val="1000"/>
              </a:spcBef>
              <a:spcAft>
                <a:spcPts val="0"/>
              </a:spcAft>
              <a:buSzPts val="2000"/>
              <a:buFont typeface="Noto Sans Symbols"/>
              <a:buChar char="▪"/>
            </a:pPr>
            <a:r>
              <a:rPr lang="en-US"/>
              <a:t>International</a:t>
            </a:r>
            <a:endParaRPr/>
          </a:p>
          <a:p>
            <a:pPr indent="-342900" lvl="0" marL="342900" rtl="0" algn="l">
              <a:lnSpc>
                <a:spcPct val="90000"/>
              </a:lnSpc>
              <a:spcBef>
                <a:spcPts val="1000"/>
              </a:spcBef>
              <a:spcAft>
                <a:spcPts val="0"/>
              </a:spcAft>
              <a:buSzPts val="2000"/>
              <a:buFont typeface="Noto Sans Symbols"/>
              <a:buChar char="▪"/>
            </a:pPr>
            <a:r>
              <a:rPr lang="en-US"/>
              <a:t>Music</a:t>
            </a:r>
            <a:endParaRPr/>
          </a:p>
          <a:p>
            <a:pPr indent="-342900" lvl="0" marL="342900" rtl="0" algn="l">
              <a:lnSpc>
                <a:spcPct val="90000"/>
              </a:lnSpc>
              <a:spcBef>
                <a:spcPts val="1000"/>
              </a:spcBef>
              <a:spcAft>
                <a:spcPts val="0"/>
              </a:spcAft>
              <a:buSzPts val="2000"/>
              <a:buFont typeface="Noto Sans Symbols"/>
              <a:buChar char="▪"/>
            </a:pPr>
            <a:r>
              <a:rPr lang="en-US"/>
              <a:t>PE</a:t>
            </a:r>
            <a:endParaRPr/>
          </a:p>
          <a:p>
            <a:pPr indent="-342900" lvl="0" marL="342900" rtl="0" algn="l">
              <a:lnSpc>
                <a:spcPct val="90000"/>
              </a:lnSpc>
              <a:spcBef>
                <a:spcPts val="1000"/>
              </a:spcBef>
              <a:spcAft>
                <a:spcPts val="0"/>
              </a:spcAft>
              <a:buSzPts val="2000"/>
              <a:buFont typeface="Noto Sans Symbols"/>
              <a:buChar char="▪"/>
            </a:pPr>
            <a:r>
              <a:rPr lang="en-US"/>
              <a:t>Science</a:t>
            </a:r>
            <a:endParaRPr/>
          </a:p>
          <a:p>
            <a:pPr indent="0" lvl="0" marL="0" rtl="0" algn="l">
              <a:lnSpc>
                <a:spcPct val="90000"/>
              </a:lnSpc>
              <a:spcBef>
                <a:spcPts val="1000"/>
              </a:spcBef>
              <a:spcAft>
                <a:spcPts val="0"/>
              </a:spcAft>
              <a:buClr>
                <a:srgbClr val="261341"/>
              </a:buClr>
              <a:buSzPts val="2000"/>
              <a:buFont typeface="Play"/>
              <a:buNone/>
            </a:pPr>
            <a:r>
              <a:t/>
            </a:r>
            <a:endParaRPr/>
          </a:p>
          <a:p>
            <a:pPr indent="0" lvl="0" marL="0" rtl="0" algn="l">
              <a:lnSpc>
                <a:spcPct val="90000"/>
              </a:lnSpc>
              <a:spcBef>
                <a:spcPts val="1000"/>
              </a:spcBef>
              <a:spcAft>
                <a:spcPts val="0"/>
              </a:spcAft>
              <a:buClr>
                <a:srgbClr val="261341"/>
              </a:buClr>
              <a:buSzPts val="2000"/>
              <a:buFont typeface="Play"/>
              <a:buNone/>
            </a:pPr>
            <a:r>
              <a:rPr lang="en-US"/>
              <a:t>Language Arts</a:t>
            </a:r>
            <a:endParaRPr/>
          </a:p>
          <a:p>
            <a:pPr indent="0" lvl="0" marL="0" rtl="0" algn="l">
              <a:lnSpc>
                <a:spcPct val="90000"/>
              </a:lnSpc>
              <a:spcBef>
                <a:spcPts val="1000"/>
              </a:spcBef>
              <a:spcAft>
                <a:spcPts val="0"/>
              </a:spcAft>
              <a:buClr>
                <a:srgbClr val="261341"/>
              </a:buClr>
              <a:buSzPts val="2000"/>
              <a:buFont typeface="Play"/>
              <a:buNone/>
            </a:pPr>
            <a:r>
              <a:rPr lang="en-US"/>
              <a:t>Mathematics</a:t>
            </a:r>
            <a:endParaRPr/>
          </a:p>
        </p:txBody>
      </p:sp>
      <p:sp>
        <p:nvSpPr>
          <p:cNvPr id="287" name="Google Shape;287;p37"/>
          <p:cNvSpPr txBox="1"/>
          <p:nvPr>
            <p:ph idx="2" type="body"/>
          </p:nvPr>
        </p:nvSpPr>
        <p:spPr>
          <a:xfrm>
            <a:off x="207163" y="364005"/>
            <a:ext cx="4203000" cy="44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D258E"/>
              </a:buClr>
              <a:buSzPts val="2400"/>
              <a:buNone/>
            </a:pPr>
            <a:r>
              <a:rPr lang="en-US"/>
              <a:t>Subject Learning </a:t>
            </a:r>
            <a:endParaRPr/>
          </a:p>
        </p:txBody>
      </p:sp>
      <p:pic>
        <p:nvPicPr>
          <p:cNvPr id="288" name="Google Shape;288;p37"/>
          <p:cNvPicPr preferRelativeResize="0"/>
          <p:nvPr/>
        </p:nvPicPr>
        <p:blipFill rotWithShape="1">
          <a:blip r:embed="rId3">
            <a:alphaModFix/>
          </a:blip>
          <a:srcRect b="0" l="0" r="0" t="0"/>
          <a:stretch/>
        </p:blipFill>
        <p:spPr>
          <a:xfrm>
            <a:off x="5069050" y="96125"/>
            <a:ext cx="4532275" cy="6033593"/>
          </a:xfrm>
          <a:prstGeom prst="rect">
            <a:avLst/>
          </a:prstGeom>
          <a:noFill/>
          <a:ln>
            <a:noFill/>
          </a:ln>
        </p:spPr>
      </p:pic>
      <p:pic>
        <p:nvPicPr>
          <p:cNvPr id="289" name="Google Shape;289;p37" title="crest complete.jpg"/>
          <p:cNvPicPr preferRelativeResize="0"/>
          <p:nvPr/>
        </p:nvPicPr>
        <p:blipFill>
          <a:blip r:embed="rId4">
            <a:alphaModFix/>
          </a:blip>
          <a:stretch>
            <a:fillRect/>
          </a:stretch>
        </p:blipFill>
        <p:spPr>
          <a:xfrm>
            <a:off x="10745513" y="4823325"/>
            <a:ext cx="1155962" cy="1373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8"/>
          <p:cNvSpPr txBox="1"/>
          <p:nvPr>
            <p:ph idx="1" type="body"/>
          </p:nvPr>
        </p:nvSpPr>
        <p:spPr>
          <a:xfrm>
            <a:off x="2332525" y="442025"/>
            <a:ext cx="6289800"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International Learning </a:t>
            </a:r>
            <a:endParaRPr/>
          </a:p>
        </p:txBody>
      </p:sp>
      <p:pic>
        <p:nvPicPr>
          <p:cNvPr id="296" name="Google Shape;296;p38"/>
          <p:cNvPicPr preferRelativeResize="0"/>
          <p:nvPr/>
        </p:nvPicPr>
        <p:blipFill rotWithShape="1">
          <a:blip r:embed="rId3">
            <a:alphaModFix/>
          </a:blip>
          <a:srcRect b="0" l="0" r="0" t="0"/>
          <a:stretch/>
        </p:blipFill>
        <p:spPr>
          <a:xfrm>
            <a:off x="298582" y="1085325"/>
            <a:ext cx="4840660" cy="5124170"/>
          </a:xfrm>
          <a:prstGeom prst="rect">
            <a:avLst/>
          </a:prstGeom>
          <a:noFill/>
          <a:ln cap="flat" cmpd="sng" w="9525">
            <a:solidFill>
              <a:srgbClr val="A5A5A5"/>
            </a:solidFill>
            <a:prstDash val="solid"/>
            <a:round/>
            <a:headEnd len="sm" w="sm" type="none"/>
            <a:tailEnd len="sm" w="sm" type="none"/>
          </a:ln>
          <a:effectLst>
            <a:outerShdw blurRad="50800" rotWithShape="0" algn="tl" dir="2700000" dist="38100">
              <a:srgbClr val="000000">
                <a:alpha val="40000"/>
              </a:srgbClr>
            </a:outerShdw>
          </a:effectLst>
        </p:spPr>
      </p:pic>
      <p:pic>
        <p:nvPicPr>
          <p:cNvPr id="297" name="Google Shape;297;p38"/>
          <p:cNvPicPr preferRelativeResize="0"/>
          <p:nvPr/>
        </p:nvPicPr>
        <p:blipFill rotWithShape="1">
          <a:blip r:embed="rId4">
            <a:alphaModFix/>
          </a:blip>
          <a:srcRect b="0" l="0" r="0" t="0"/>
          <a:stretch/>
        </p:blipFill>
        <p:spPr>
          <a:xfrm>
            <a:off x="5601641" y="1085325"/>
            <a:ext cx="4820902" cy="5124169"/>
          </a:xfrm>
          <a:prstGeom prst="rect">
            <a:avLst/>
          </a:prstGeom>
          <a:noFill/>
          <a:ln cap="flat" cmpd="sng" w="9525">
            <a:solidFill>
              <a:srgbClr val="A5A5A5"/>
            </a:solidFill>
            <a:prstDash val="solid"/>
            <a:round/>
            <a:headEnd len="sm" w="sm" type="none"/>
            <a:tailEnd len="sm" w="sm" type="none"/>
          </a:ln>
          <a:effectLst>
            <a:outerShdw blurRad="50800" rotWithShape="0" algn="tl" dir="2700000" dist="38100">
              <a:srgbClr val="000000">
                <a:alpha val="40000"/>
              </a:srgbClr>
            </a:outerShdw>
          </a:effectLst>
        </p:spPr>
      </p:pic>
      <p:pic>
        <p:nvPicPr>
          <p:cNvPr id="298" name="Google Shape;298;p38" title="crest complete.jpg"/>
          <p:cNvPicPr preferRelativeResize="0"/>
          <p:nvPr/>
        </p:nvPicPr>
        <p:blipFill>
          <a:blip r:embed="rId5">
            <a:alphaModFix/>
          </a:blip>
          <a:stretch>
            <a:fillRect/>
          </a:stretch>
        </p:blipFill>
        <p:spPr>
          <a:xfrm>
            <a:off x="10884938" y="4769700"/>
            <a:ext cx="1155962" cy="1373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9"/>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pic>
        <p:nvPicPr>
          <p:cNvPr id="305" name="Google Shape;305;p39"/>
          <p:cNvPicPr preferRelativeResize="0"/>
          <p:nvPr>
            <p:ph idx="1" type="body"/>
          </p:nvPr>
        </p:nvPicPr>
        <p:blipFill rotWithShape="1">
          <a:blip r:embed="rId3">
            <a:alphaModFix/>
          </a:blip>
          <a:srcRect b="0" l="0" r="0" t="0"/>
          <a:stretch/>
        </p:blipFill>
        <p:spPr>
          <a:xfrm>
            <a:off x="0" y="-1"/>
            <a:ext cx="12192000" cy="6856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0"/>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312" name="Google Shape;312;p40"/>
          <p:cNvSpPr txBox="1"/>
          <p:nvPr>
            <p:ph idx="1" type="body"/>
          </p:nvPr>
        </p:nvSpPr>
        <p:spPr>
          <a:xfrm>
            <a:off x="1624800" y="478475"/>
            <a:ext cx="10017300" cy="708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Globally competent </a:t>
            </a:r>
            <a:endParaRPr/>
          </a:p>
        </p:txBody>
      </p:sp>
      <p:sp>
        <p:nvSpPr>
          <p:cNvPr id="313" name="Google Shape;313;p40"/>
          <p:cNvSpPr txBox="1"/>
          <p:nvPr>
            <p:ph idx="2" type="body"/>
          </p:nvPr>
        </p:nvSpPr>
        <p:spPr>
          <a:xfrm>
            <a:off x="1195125" y="1338775"/>
            <a:ext cx="4347000" cy="4725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000"/>
              <a:buFont typeface="Noto Sans Symbols"/>
              <a:buChar char="▪"/>
            </a:pPr>
            <a:r>
              <a:rPr lang="en-US" sz="2000">
                <a:latin typeface="PT Sans"/>
                <a:ea typeface="PT Sans"/>
                <a:cs typeface="PT Sans"/>
                <a:sym typeface="PT Sans"/>
              </a:rPr>
              <a:t>Is engaged with shaping local and global communities</a:t>
            </a:r>
            <a:endParaRPr/>
          </a:p>
          <a:p>
            <a:pPr indent="-342900" lvl="0" marL="342900" rtl="0" algn="l">
              <a:lnSpc>
                <a:spcPct val="90000"/>
              </a:lnSpc>
              <a:spcBef>
                <a:spcPts val="1000"/>
              </a:spcBef>
              <a:spcAft>
                <a:spcPts val="0"/>
              </a:spcAft>
              <a:buSzPts val="2000"/>
              <a:buFont typeface="Noto Sans Symbols"/>
              <a:buChar char="▪"/>
            </a:pPr>
            <a:r>
              <a:rPr lang="en-US" sz="2000">
                <a:latin typeface="PT Sans"/>
                <a:ea typeface="PT Sans"/>
                <a:cs typeface="PT Sans"/>
                <a:sym typeface="PT Sans"/>
              </a:rPr>
              <a:t>Is an agent of positive change</a:t>
            </a:r>
            <a:endParaRPr/>
          </a:p>
          <a:p>
            <a:pPr indent="-342900" lvl="0" marL="342900" rtl="0" algn="l">
              <a:lnSpc>
                <a:spcPct val="90000"/>
              </a:lnSpc>
              <a:spcBef>
                <a:spcPts val="1000"/>
              </a:spcBef>
              <a:spcAft>
                <a:spcPts val="0"/>
              </a:spcAft>
              <a:buSzPts val="2000"/>
              <a:buFont typeface="Noto Sans Symbols"/>
              <a:buChar char="▪"/>
            </a:pPr>
            <a:r>
              <a:rPr lang="en-US" sz="2000">
                <a:latin typeface="PT Sans"/>
                <a:ea typeface="PT Sans"/>
                <a:cs typeface="PT Sans"/>
                <a:sym typeface="PT Sans"/>
              </a:rPr>
              <a:t>Is empathetic and demonstrates kindness to others</a:t>
            </a:r>
            <a:endParaRPr/>
          </a:p>
          <a:p>
            <a:pPr indent="-342900" lvl="0" marL="342900" rtl="0" algn="l">
              <a:lnSpc>
                <a:spcPct val="90000"/>
              </a:lnSpc>
              <a:spcBef>
                <a:spcPts val="1000"/>
              </a:spcBef>
              <a:spcAft>
                <a:spcPts val="0"/>
              </a:spcAft>
              <a:buSzPts val="2000"/>
              <a:buFont typeface="Noto Sans Symbols"/>
              <a:buChar char="▪"/>
            </a:pPr>
            <a:r>
              <a:rPr lang="en-US" sz="2000">
                <a:latin typeface="PT Sans"/>
                <a:ea typeface="PT Sans"/>
                <a:cs typeface="PT Sans"/>
                <a:sym typeface="PT Sans"/>
              </a:rPr>
              <a:t>Collaborates positively with everyone and anyone</a:t>
            </a:r>
            <a:endParaRPr/>
          </a:p>
          <a:p>
            <a:pPr indent="-342900" lvl="0" marL="342900" rtl="0" algn="l">
              <a:lnSpc>
                <a:spcPct val="90000"/>
              </a:lnSpc>
              <a:spcBef>
                <a:spcPts val="1000"/>
              </a:spcBef>
              <a:spcAft>
                <a:spcPts val="0"/>
              </a:spcAft>
              <a:buSzPts val="2000"/>
              <a:buFont typeface="Noto Sans Symbols"/>
              <a:buChar char="▪"/>
            </a:pPr>
            <a:r>
              <a:rPr lang="en-US" sz="2000">
                <a:latin typeface="PT Sans"/>
                <a:ea typeface="PT Sans"/>
                <a:cs typeface="PT Sans"/>
                <a:sym typeface="PT Sans"/>
              </a:rPr>
              <a:t>Communicates effectively in more than one language</a:t>
            </a:r>
            <a:endParaRPr/>
          </a:p>
          <a:p>
            <a:pPr indent="-342900" lvl="0" marL="342900" rtl="0" algn="l">
              <a:lnSpc>
                <a:spcPct val="90000"/>
              </a:lnSpc>
              <a:spcBef>
                <a:spcPts val="1000"/>
              </a:spcBef>
              <a:spcAft>
                <a:spcPts val="0"/>
              </a:spcAft>
              <a:buSzPts val="2000"/>
              <a:buFont typeface="Noto Sans Symbols"/>
              <a:buChar char="▪"/>
            </a:pPr>
            <a:r>
              <a:rPr lang="en-US" sz="2000">
                <a:latin typeface="PT Sans"/>
                <a:ea typeface="PT Sans"/>
                <a:cs typeface="PT Sans"/>
                <a:sym typeface="PT Sans"/>
              </a:rPr>
              <a:t>Reflects on how their choices may contribute to or exacerbate local or global issues</a:t>
            </a:r>
            <a:endParaRPr/>
          </a:p>
          <a:p>
            <a:pPr indent="-342900" lvl="0" marL="342900" rtl="0" algn="l">
              <a:lnSpc>
                <a:spcPct val="90000"/>
              </a:lnSpc>
              <a:spcBef>
                <a:spcPts val="1000"/>
              </a:spcBef>
              <a:spcAft>
                <a:spcPts val="0"/>
              </a:spcAft>
              <a:buSzPts val="2000"/>
              <a:buFont typeface="Noto Sans Symbols"/>
              <a:buChar char="▪"/>
            </a:pPr>
            <a:r>
              <a:rPr lang="en-US" sz="2000">
                <a:latin typeface="PT Sans"/>
                <a:ea typeface="PT Sans"/>
                <a:cs typeface="PT Sans"/>
                <a:sym typeface="PT Sans"/>
              </a:rPr>
              <a:t>Seeks feedback to understand whether intended outcomes were as anticipated. </a:t>
            </a:r>
            <a:endParaRPr/>
          </a:p>
          <a:p>
            <a:pPr indent="0" lvl="0" marL="0" rtl="0" algn="l">
              <a:lnSpc>
                <a:spcPct val="90000"/>
              </a:lnSpc>
              <a:spcBef>
                <a:spcPts val="1000"/>
              </a:spcBef>
              <a:spcAft>
                <a:spcPts val="0"/>
              </a:spcAft>
              <a:buClr>
                <a:srgbClr val="261341"/>
              </a:buClr>
              <a:buSzPts val="2000"/>
              <a:buFont typeface="Play"/>
              <a:buNone/>
            </a:pPr>
            <a:r>
              <a:t/>
            </a:r>
            <a:endParaRPr/>
          </a:p>
        </p:txBody>
      </p:sp>
      <p:sp>
        <p:nvSpPr>
          <p:cNvPr id="314" name="Google Shape;314;p40"/>
          <p:cNvSpPr txBox="1"/>
          <p:nvPr/>
        </p:nvSpPr>
        <p:spPr>
          <a:xfrm>
            <a:off x="6001555" y="5956745"/>
            <a:ext cx="6144126" cy="279948"/>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200">
                <a:solidFill>
                  <a:schemeClr val="dk1"/>
                </a:solidFill>
                <a:latin typeface="PT Sans"/>
                <a:ea typeface="PT Sans"/>
                <a:cs typeface="PT Sans"/>
                <a:sym typeface="PT Sans"/>
              </a:rPr>
              <a:t>Adapted from the Framework for global competence (Boix Mansilla and Jackson, 2013)</a:t>
            </a:r>
            <a:endParaRPr/>
          </a:p>
        </p:txBody>
      </p:sp>
      <p:pic>
        <p:nvPicPr>
          <p:cNvPr descr="A diagram of a circular diagram&#10;&#10;AI-generated content may be incorrect." id="315" name="Google Shape;315;p40"/>
          <p:cNvPicPr preferRelativeResize="0"/>
          <p:nvPr/>
        </p:nvPicPr>
        <p:blipFill rotWithShape="1">
          <a:blip r:embed="rId3">
            <a:alphaModFix/>
          </a:blip>
          <a:srcRect b="0" l="0" r="0" t="0"/>
          <a:stretch/>
        </p:blipFill>
        <p:spPr>
          <a:xfrm>
            <a:off x="5309937" y="218077"/>
            <a:ext cx="5878642" cy="5878642"/>
          </a:xfrm>
          <a:prstGeom prst="rect">
            <a:avLst/>
          </a:prstGeom>
          <a:noFill/>
          <a:ln>
            <a:noFill/>
          </a:ln>
        </p:spPr>
      </p:pic>
      <p:pic>
        <p:nvPicPr>
          <p:cNvPr id="316" name="Google Shape;316;p40" title="crest complete.jpg"/>
          <p:cNvPicPr preferRelativeResize="0"/>
          <p:nvPr/>
        </p:nvPicPr>
        <p:blipFill>
          <a:blip r:embed="rId4">
            <a:alphaModFix/>
          </a:blip>
          <a:stretch>
            <a:fillRect/>
          </a:stretch>
        </p:blipFill>
        <p:spPr>
          <a:xfrm>
            <a:off x="10903563" y="4463550"/>
            <a:ext cx="1155962" cy="1373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1"/>
          <p:cNvSpPr/>
          <p:nvPr/>
        </p:nvSpPr>
        <p:spPr>
          <a:xfrm>
            <a:off x="9667103" y="145473"/>
            <a:ext cx="2344882" cy="1290261"/>
          </a:xfrm>
          <a:prstGeom prst="rect">
            <a:avLst/>
          </a:prstGeom>
          <a:solidFill>
            <a:schemeClr val="lt1"/>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3" name="Google Shape;323;p41"/>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324" name="Google Shape;324;p41"/>
          <p:cNvSpPr txBox="1"/>
          <p:nvPr>
            <p:ph idx="1" type="body"/>
          </p:nvPr>
        </p:nvSpPr>
        <p:spPr>
          <a:xfrm>
            <a:off x="247159" y="992305"/>
            <a:ext cx="4202922" cy="44342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D258E"/>
              </a:buClr>
              <a:buSzPts val="2400"/>
              <a:buNone/>
            </a:pPr>
            <a:r>
              <a:rPr lang="en-US"/>
              <a:t>The Personal Goals</a:t>
            </a:r>
            <a:endParaRPr/>
          </a:p>
        </p:txBody>
      </p:sp>
      <p:sp>
        <p:nvSpPr>
          <p:cNvPr id="325" name="Google Shape;325;p41"/>
          <p:cNvSpPr txBox="1"/>
          <p:nvPr>
            <p:ph idx="2" type="body"/>
          </p:nvPr>
        </p:nvSpPr>
        <p:spPr>
          <a:xfrm>
            <a:off x="247159" y="1587501"/>
            <a:ext cx="4202921" cy="340653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000"/>
              <a:buFont typeface="Noto Sans Symbols"/>
              <a:buChar char="✔"/>
            </a:pPr>
            <a:r>
              <a:rPr lang="en-US"/>
              <a:t>Adaptable</a:t>
            </a:r>
            <a:endParaRPr/>
          </a:p>
          <a:p>
            <a:pPr indent="-342900" lvl="0" marL="342900" rtl="0" algn="l">
              <a:lnSpc>
                <a:spcPct val="90000"/>
              </a:lnSpc>
              <a:spcBef>
                <a:spcPts val="1000"/>
              </a:spcBef>
              <a:spcAft>
                <a:spcPts val="0"/>
              </a:spcAft>
              <a:buSzPts val="2000"/>
              <a:buFont typeface="Noto Sans Symbols"/>
              <a:buChar char="✔"/>
            </a:pPr>
            <a:r>
              <a:rPr lang="en-US"/>
              <a:t>Empathetic</a:t>
            </a:r>
            <a:endParaRPr/>
          </a:p>
          <a:p>
            <a:pPr indent="-342900" lvl="0" marL="342900" rtl="0" algn="l">
              <a:lnSpc>
                <a:spcPct val="90000"/>
              </a:lnSpc>
              <a:spcBef>
                <a:spcPts val="1000"/>
              </a:spcBef>
              <a:spcAft>
                <a:spcPts val="0"/>
              </a:spcAft>
              <a:buSzPts val="2000"/>
              <a:buFont typeface="Noto Sans Symbols"/>
              <a:buChar char="✔"/>
            </a:pPr>
            <a:r>
              <a:rPr lang="en-US"/>
              <a:t>Ethical</a:t>
            </a:r>
            <a:endParaRPr/>
          </a:p>
          <a:p>
            <a:pPr indent="-342900" lvl="0" marL="342900" rtl="0" algn="l">
              <a:lnSpc>
                <a:spcPct val="90000"/>
              </a:lnSpc>
              <a:spcBef>
                <a:spcPts val="1000"/>
              </a:spcBef>
              <a:spcAft>
                <a:spcPts val="0"/>
              </a:spcAft>
              <a:buSzPts val="2000"/>
              <a:buFont typeface="Noto Sans Symbols"/>
              <a:buChar char="✔"/>
            </a:pPr>
            <a:r>
              <a:rPr lang="en-US"/>
              <a:t>Resilient</a:t>
            </a:r>
            <a:endParaRPr/>
          </a:p>
          <a:p>
            <a:pPr indent="-342900" lvl="0" marL="342900" rtl="0" algn="l">
              <a:lnSpc>
                <a:spcPct val="90000"/>
              </a:lnSpc>
              <a:spcBef>
                <a:spcPts val="1000"/>
              </a:spcBef>
              <a:spcAft>
                <a:spcPts val="0"/>
              </a:spcAft>
              <a:buSzPts val="2000"/>
              <a:buFont typeface="Noto Sans Symbols"/>
              <a:buChar char="✔"/>
            </a:pPr>
            <a:r>
              <a:rPr lang="en-US"/>
              <a:t>Respectful</a:t>
            </a:r>
            <a:endParaRPr/>
          </a:p>
          <a:p>
            <a:pPr indent="-342900" lvl="0" marL="342900" rtl="0" algn="l">
              <a:lnSpc>
                <a:spcPct val="90000"/>
              </a:lnSpc>
              <a:spcBef>
                <a:spcPts val="1000"/>
              </a:spcBef>
              <a:spcAft>
                <a:spcPts val="0"/>
              </a:spcAft>
              <a:buSzPts val="2000"/>
              <a:buFont typeface="Noto Sans Symbols"/>
              <a:buChar char="✔"/>
            </a:pPr>
            <a:r>
              <a:rPr lang="en-US"/>
              <a:t>A communicator </a:t>
            </a:r>
            <a:endParaRPr/>
          </a:p>
          <a:p>
            <a:pPr indent="-342900" lvl="0" marL="342900" rtl="0" algn="l">
              <a:lnSpc>
                <a:spcPct val="90000"/>
              </a:lnSpc>
              <a:spcBef>
                <a:spcPts val="1000"/>
              </a:spcBef>
              <a:spcAft>
                <a:spcPts val="0"/>
              </a:spcAft>
              <a:buSzPts val="2000"/>
              <a:buFont typeface="Noto Sans Symbols"/>
              <a:buChar char="✔"/>
            </a:pPr>
            <a:r>
              <a:rPr lang="en-US"/>
              <a:t>A collaborator</a:t>
            </a:r>
            <a:endParaRPr/>
          </a:p>
          <a:p>
            <a:pPr indent="-342900" lvl="0" marL="342900" rtl="0" algn="l">
              <a:lnSpc>
                <a:spcPct val="90000"/>
              </a:lnSpc>
              <a:spcBef>
                <a:spcPts val="1000"/>
              </a:spcBef>
              <a:spcAft>
                <a:spcPts val="0"/>
              </a:spcAft>
              <a:buSzPts val="2000"/>
              <a:buFont typeface="Noto Sans Symbols"/>
              <a:buChar char="✔"/>
            </a:pPr>
            <a:r>
              <a:rPr lang="en-US"/>
              <a:t>A Thinker</a:t>
            </a:r>
            <a:endParaRPr/>
          </a:p>
        </p:txBody>
      </p:sp>
      <p:pic>
        <p:nvPicPr>
          <p:cNvPr id="326" name="Google Shape;326;p41"/>
          <p:cNvPicPr preferRelativeResize="0"/>
          <p:nvPr/>
        </p:nvPicPr>
        <p:blipFill rotWithShape="1">
          <a:blip r:embed="rId3">
            <a:alphaModFix/>
          </a:blip>
          <a:srcRect b="0" l="0" r="0" t="0"/>
          <a:stretch/>
        </p:blipFill>
        <p:spPr>
          <a:xfrm>
            <a:off x="3339639" y="548003"/>
            <a:ext cx="8804564" cy="4952567"/>
          </a:xfrm>
          <a:prstGeom prst="rect">
            <a:avLst/>
          </a:prstGeom>
          <a:noFill/>
          <a:ln>
            <a:noFill/>
          </a:ln>
        </p:spPr>
      </p:pic>
      <p:pic>
        <p:nvPicPr>
          <p:cNvPr id="327" name="Google Shape;327;p41" title="crest complete.jpg"/>
          <p:cNvPicPr preferRelativeResize="0"/>
          <p:nvPr/>
        </p:nvPicPr>
        <p:blipFill>
          <a:blip r:embed="rId4">
            <a:alphaModFix/>
          </a:blip>
          <a:stretch>
            <a:fillRect/>
          </a:stretch>
        </p:blipFill>
        <p:spPr>
          <a:xfrm>
            <a:off x="10634438" y="4620175"/>
            <a:ext cx="1155962" cy="1373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4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3"/>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340" name="Google Shape;340;p43"/>
          <p:cNvSpPr txBox="1"/>
          <p:nvPr>
            <p:ph idx="1" type="body"/>
          </p:nvPr>
        </p:nvSpPr>
        <p:spPr>
          <a:xfrm>
            <a:off x="425599" y="651050"/>
            <a:ext cx="10748700"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The Personal Goals at St Luke’s Academy</a:t>
            </a:r>
            <a:endParaRPr/>
          </a:p>
        </p:txBody>
      </p:sp>
      <p:pic>
        <p:nvPicPr>
          <p:cNvPr id="341" name="Google Shape;341;p43" title="crest complete.jpg"/>
          <p:cNvPicPr preferRelativeResize="0"/>
          <p:nvPr/>
        </p:nvPicPr>
        <p:blipFill>
          <a:blip r:embed="rId3">
            <a:alphaModFix/>
          </a:blip>
          <a:stretch>
            <a:fillRect/>
          </a:stretch>
        </p:blipFill>
        <p:spPr>
          <a:xfrm>
            <a:off x="10634438" y="4699925"/>
            <a:ext cx="1155962" cy="1373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4"/>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348" name="Google Shape;348;p44"/>
          <p:cNvSpPr txBox="1"/>
          <p:nvPr>
            <p:ph idx="1" type="body"/>
          </p:nvPr>
        </p:nvSpPr>
        <p:spPr>
          <a:xfrm>
            <a:off x="351245" y="340231"/>
            <a:ext cx="5526087" cy="131439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The Process to Facilitate Learning </a:t>
            </a:r>
            <a:endParaRPr/>
          </a:p>
        </p:txBody>
      </p:sp>
      <p:pic>
        <p:nvPicPr>
          <p:cNvPr descr="A diagram of a learning process&#10;&#10;Description automatically generated" id="349" name="Google Shape;349;p44"/>
          <p:cNvPicPr preferRelativeResize="0"/>
          <p:nvPr/>
        </p:nvPicPr>
        <p:blipFill rotWithShape="1">
          <a:blip r:embed="rId3">
            <a:alphaModFix/>
          </a:blip>
          <a:srcRect b="0" l="0" r="0" t="0"/>
          <a:stretch/>
        </p:blipFill>
        <p:spPr>
          <a:xfrm>
            <a:off x="3784600" y="-319088"/>
            <a:ext cx="6858000" cy="6858000"/>
          </a:xfrm>
          <a:prstGeom prst="rect">
            <a:avLst/>
          </a:prstGeom>
          <a:noFill/>
          <a:ln>
            <a:noFill/>
          </a:ln>
        </p:spPr>
      </p:pic>
      <p:pic>
        <p:nvPicPr>
          <p:cNvPr id="350" name="Google Shape;350;p44" title="crest complete.jpg"/>
          <p:cNvPicPr preferRelativeResize="0"/>
          <p:nvPr/>
        </p:nvPicPr>
        <p:blipFill>
          <a:blip r:embed="rId4">
            <a:alphaModFix/>
          </a:blip>
          <a:stretch>
            <a:fillRect/>
          </a:stretch>
        </p:blipFill>
        <p:spPr>
          <a:xfrm>
            <a:off x="10634438" y="4470650"/>
            <a:ext cx="1155962" cy="1373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5"/>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357" name="Google Shape;357;p45"/>
          <p:cNvSpPr txBox="1"/>
          <p:nvPr>
            <p:ph idx="1" type="body"/>
          </p:nvPr>
        </p:nvSpPr>
        <p:spPr>
          <a:xfrm>
            <a:off x="247159" y="992305"/>
            <a:ext cx="4202922" cy="44342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D258E"/>
              </a:buClr>
              <a:buSzPts val="2400"/>
              <a:buNone/>
            </a:pPr>
            <a:r>
              <a:rPr lang="en-US"/>
              <a:t>Entry Point</a:t>
            </a:r>
            <a:endParaRPr/>
          </a:p>
        </p:txBody>
      </p:sp>
      <p:sp>
        <p:nvSpPr>
          <p:cNvPr id="358" name="Google Shape;358;p45"/>
          <p:cNvSpPr txBox="1"/>
          <p:nvPr>
            <p:ph idx="2" type="body"/>
          </p:nvPr>
        </p:nvSpPr>
        <p:spPr>
          <a:xfrm>
            <a:off x="247159" y="1587501"/>
            <a:ext cx="4202921" cy="2393656"/>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SzPts val="2000"/>
              <a:buFont typeface="Noto Sans Symbols"/>
              <a:buChar char="▪"/>
            </a:pPr>
            <a:r>
              <a:rPr lang="en-US"/>
              <a:t>The hook to motivate learning</a:t>
            </a:r>
            <a:endParaRPr/>
          </a:p>
          <a:p>
            <a:pPr indent="-342900" lvl="0" marL="342900" rtl="0" algn="l">
              <a:lnSpc>
                <a:spcPct val="90000"/>
              </a:lnSpc>
              <a:spcBef>
                <a:spcPts val="1000"/>
              </a:spcBef>
              <a:spcAft>
                <a:spcPts val="0"/>
              </a:spcAft>
              <a:buSzPts val="2000"/>
              <a:buFont typeface="Noto Sans Symbols"/>
              <a:buChar char="▪"/>
            </a:pPr>
            <a:r>
              <a:rPr lang="en-US"/>
              <a:t>Activates prior knowledge</a:t>
            </a:r>
            <a:endParaRPr/>
          </a:p>
          <a:p>
            <a:pPr indent="-342900" lvl="0" marL="342900" rtl="0" algn="l">
              <a:lnSpc>
                <a:spcPct val="90000"/>
              </a:lnSpc>
              <a:spcBef>
                <a:spcPts val="1000"/>
              </a:spcBef>
              <a:spcAft>
                <a:spcPts val="0"/>
              </a:spcAft>
              <a:buSzPts val="2000"/>
              <a:buFont typeface="Noto Sans Symbols"/>
              <a:buChar char="▪"/>
            </a:pPr>
            <a:r>
              <a:rPr lang="en-US"/>
              <a:t>Makes learning fun which is motivating</a:t>
            </a:r>
            <a:endParaRPr/>
          </a:p>
          <a:p>
            <a:pPr indent="-342900" lvl="0" marL="342900" rtl="0" algn="l">
              <a:lnSpc>
                <a:spcPct val="90000"/>
              </a:lnSpc>
              <a:spcBef>
                <a:spcPts val="1000"/>
              </a:spcBef>
              <a:spcAft>
                <a:spcPts val="0"/>
              </a:spcAft>
              <a:buSzPts val="2000"/>
              <a:buFont typeface="Noto Sans Symbols"/>
              <a:buChar char="▪"/>
            </a:pPr>
            <a:r>
              <a:rPr lang="en-US"/>
              <a:t>Stimulates curiosity</a:t>
            </a:r>
            <a:endParaRPr/>
          </a:p>
          <a:p>
            <a:pPr indent="0" lvl="0" marL="0" rtl="0" algn="l">
              <a:lnSpc>
                <a:spcPct val="90000"/>
              </a:lnSpc>
              <a:spcBef>
                <a:spcPts val="1000"/>
              </a:spcBef>
              <a:spcAft>
                <a:spcPts val="0"/>
              </a:spcAft>
              <a:buSzPts val="2000"/>
              <a:buNone/>
            </a:pPr>
            <a:r>
              <a:t/>
            </a:r>
            <a:endParaRPr/>
          </a:p>
        </p:txBody>
      </p:sp>
      <p:pic>
        <p:nvPicPr>
          <p:cNvPr id="359" name="Google Shape;359;p45"/>
          <p:cNvPicPr preferRelativeResize="0"/>
          <p:nvPr/>
        </p:nvPicPr>
        <p:blipFill rotWithShape="1">
          <a:blip r:embed="rId3">
            <a:alphaModFix/>
          </a:blip>
          <a:srcRect b="0" l="0" r="0" t="0"/>
          <a:stretch/>
        </p:blipFill>
        <p:spPr>
          <a:xfrm>
            <a:off x="4628271" y="136525"/>
            <a:ext cx="7563729" cy="5738001"/>
          </a:xfrm>
          <a:prstGeom prst="rect">
            <a:avLst/>
          </a:prstGeom>
          <a:noFill/>
          <a:ln>
            <a:noFill/>
          </a:ln>
        </p:spPr>
      </p:pic>
      <p:pic>
        <p:nvPicPr>
          <p:cNvPr id="360" name="Google Shape;360;p45" title="crest complete.jpg"/>
          <p:cNvPicPr preferRelativeResize="0"/>
          <p:nvPr/>
        </p:nvPicPr>
        <p:blipFill>
          <a:blip r:embed="rId4">
            <a:alphaModFix/>
          </a:blip>
          <a:stretch>
            <a:fillRect/>
          </a:stretch>
        </p:blipFill>
        <p:spPr>
          <a:xfrm>
            <a:off x="10754088" y="4680400"/>
            <a:ext cx="1155962" cy="1373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8"/>
          <p:cNvPicPr preferRelativeResize="0"/>
          <p:nvPr/>
        </p:nvPicPr>
        <p:blipFill rotWithShape="1">
          <a:blip r:embed="rId3">
            <a:alphaModFix amt="56000"/>
          </a:blip>
          <a:srcRect b="0" l="0" r="0" t="0"/>
          <a:stretch/>
        </p:blipFill>
        <p:spPr>
          <a:xfrm>
            <a:off x="193532" y="1525940"/>
            <a:ext cx="9255564" cy="4423675"/>
          </a:xfrm>
          <a:prstGeom prst="rect">
            <a:avLst/>
          </a:prstGeom>
          <a:noFill/>
          <a:ln>
            <a:noFill/>
          </a:ln>
        </p:spPr>
      </p:pic>
      <p:sp>
        <p:nvSpPr>
          <p:cNvPr id="192" name="Google Shape;192;p28"/>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193" name="Google Shape;193;p28"/>
          <p:cNvSpPr txBox="1"/>
          <p:nvPr>
            <p:ph idx="1" type="body"/>
          </p:nvPr>
        </p:nvSpPr>
        <p:spPr>
          <a:xfrm>
            <a:off x="543958" y="447695"/>
            <a:ext cx="7733143"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IPC is Taught and learned around the world </a:t>
            </a:r>
            <a:endParaRPr/>
          </a:p>
        </p:txBody>
      </p:sp>
      <p:sp>
        <p:nvSpPr>
          <p:cNvPr id="194" name="Google Shape;194;p28"/>
          <p:cNvSpPr txBox="1"/>
          <p:nvPr>
            <p:ph idx="2" type="body"/>
          </p:nvPr>
        </p:nvSpPr>
        <p:spPr>
          <a:xfrm>
            <a:off x="543958" y="2007704"/>
            <a:ext cx="9455666" cy="383650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261341"/>
              </a:buClr>
              <a:buSzPts val="2800"/>
              <a:buFont typeface="Noto Sans Symbols"/>
              <a:buChar char="▪"/>
            </a:pPr>
            <a:r>
              <a:rPr lang="en-US" sz="2800"/>
              <a:t>Over 80 countries</a:t>
            </a:r>
            <a:endParaRPr/>
          </a:p>
          <a:p>
            <a:pPr indent="-342900" lvl="0" marL="342900" rtl="0" algn="l">
              <a:lnSpc>
                <a:spcPct val="90000"/>
              </a:lnSpc>
              <a:spcBef>
                <a:spcPts val="1000"/>
              </a:spcBef>
              <a:spcAft>
                <a:spcPts val="0"/>
              </a:spcAft>
              <a:buClr>
                <a:srgbClr val="261341"/>
              </a:buClr>
              <a:buSzPts val="2800"/>
              <a:buFont typeface="Noto Sans Symbols"/>
              <a:buChar char="▪"/>
            </a:pPr>
            <a:r>
              <a:rPr lang="en-US" sz="2800"/>
              <a:t>Nearly 1000 IPC Schools</a:t>
            </a:r>
            <a:endParaRPr/>
          </a:p>
          <a:p>
            <a:pPr indent="-342900" lvl="0" marL="342900" rtl="0" algn="l">
              <a:lnSpc>
                <a:spcPct val="90000"/>
              </a:lnSpc>
              <a:spcBef>
                <a:spcPts val="1000"/>
              </a:spcBef>
              <a:spcAft>
                <a:spcPts val="0"/>
              </a:spcAft>
              <a:buClr>
                <a:srgbClr val="261341"/>
              </a:buClr>
              <a:buSzPts val="2800"/>
              <a:buFont typeface="Noto Sans Symbols"/>
              <a:buChar char="▪"/>
            </a:pPr>
            <a:r>
              <a:rPr lang="en-US" sz="2800"/>
              <a:t>Over 13,000 teachers</a:t>
            </a:r>
            <a:endParaRPr/>
          </a:p>
          <a:p>
            <a:pPr indent="-342900" lvl="0" marL="342900" rtl="0" algn="l">
              <a:lnSpc>
                <a:spcPct val="90000"/>
              </a:lnSpc>
              <a:spcBef>
                <a:spcPts val="1000"/>
              </a:spcBef>
              <a:spcAft>
                <a:spcPts val="0"/>
              </a:spcAft>
              <a:buClr>
                <a:srgbClr val="261341"/>
              </a:buClr>
              <a:buSzPts val="2800"/>
              <a:buFont typeface="Noto Sans Symbols"/>
              <a:buChar char="▪"/>
            </a:pPr>
            <a:r>
              <a:rPr lang="en-US" sz="2800"/>
              <a:t>Dutch National Schools</a:t>
            </a:r>
            <a:endParaRPr/>
          </a:p>
          <a:p>
            <a:pPr indent="-342900" lvl="0" marL="342900" rtl="0" algn="l">
              <a:lnSpc>
                <a:spcPct val="90000"/>
              </a:lnSpc>
              <a:spcBef>
                <a:spcPts val="1000"/>
              </a:spcBef>
              <a:spcAft>
                <a:spcPts val="0"/>
              </a:spcAft>
              <a:buClr>
                <a:srgbClr val="261341"/>
              </a:buClr>
              <a:buSzPts val="2800"/>
              <a:buFont typeface="Noto Sans Symbols"/>
              <a:buChar char="▪"/>
            </a:pPr>
            <a:r>
              <a:rPr lang="en-US" sz="2800"/>
              <a:t>UK state schools and academies</a:t>
            </a:r>
            <a:endParaRPr/>
          </a:p>
          <a:p>
            <a:pPr indent="0" lvl="0" marL="0" rtl="0" algn="l">
              <a:lnSpc>
                <a:spcPct val="90000"/>
              </a:lnSpc>
              <a:spcBef>
                <a:spcPts val="1000"/>
              </a:spcBef>
              <a:spcAft>
                <a:spcPts val="0"/>
              </a:spcAft>
              <a:buClr>
                <a:srgbClr val="261341"/>
              </a:buClr>
              <a:buSzPts val="2000"/>
              <a:buNone/>
            </a:pPr>
            <a:r>
              <a:t/>
            </a:r>
            <a:endParaRPr/>
          </a:p>
        </p:txBody>
      </p:sp>
      <p:pic>
        <p:nvPicPr>
          <p:cNvPr id="195" name="Google Shape;195;p28" title="crest complete.jpg"/>
          <p:cNvPicPr preferRelativeResize="0"/>
          <p:nvPr/>
        </p:nvPicPr>
        <p:blipFill>
          <a:blip r:embed="rId4">
            <a:alphaModFix/>
          </a:blip>
          <a:stretch>
            <a:fillRect/>
          </a:stretch>
        </p:blipFill>
        <p:spPr>
          <a:xfrm>
            <a:off x="10634438" y="4470650"/>
            <a:ext cx="1155962" cy="1373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46"/>
          <p:cNvPicPr preferRelativeResize="0"/>
          <p:nvPr/>
        </p:nvPicPr>
        <p:blipFill rotWithShape="1">
          <a:blip r:embed="rId3">
            <a:alphaModFix/>
          </a:blip>
          <a:srcRect b="0" l="0" r="0" t="0"/>
          <a:stretch/>
        </p:blipFill>
        <p:spPr>
          <a:xfrm>
            <a:off x="0" y="14377"/>
            <a:ext cx="12192000" cy="68436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7"/>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373" name="Google Shape;373;p47"/>
          <p:cNvSpPr txBox="1"/>
          <p:nvPr>
            <p:ph idx="2" type="body"/>
          </p:nvPr>
        </p:nvSpPr>
        <p:spPr>
          <a:xfrm>
            <a:off x="467497" y="177007"/>
            <a:ext cx="4202922" cy="44342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D258E"/>
              </a:buClr>
              <a:buSzPts val="2400"/>
              <a:buNone/>
            </a:pPr>
            <a:r>
              <a:rPr lang="en-US"/>
              <a:t>Knowledge Harvest</a:t>
            </a:r>
            <a:endParaRPr/>
          </a:p>
        </p:txBody>
      </p:sp>
      <p:sp>
        <p:nvSpPr>
          <p:cNvPr id="374" name="Google Shape;374;p47"/>
          <p:cNvSpPr txBox="1"/>
          <p:nvPr>
            <p:ph idx="3" type="body"/>
          </p:nvPr>
        </p:nvSpPr>
        <p:spPr>
          <a:xfrm>
            <a:off x="7770033" y="1910525"/>
            <a:ext cx="4202921" cy="15489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000"/>
              <a:buNone/>
            </a:pPr>
            <a:r>
              <a:rPr lang="en-US"/>
              <a:t>What do children already know?</a:t>
            </a:r>
            <a:endParaRPr/>
          </a:p>
          <a:p>
            <a:pPr indent="0" lvl="0" marL="0" rtl="0" algn="l">
              <a:lnSpc>
                <a:spcPct val="90000"/>
              </a:lnSpc>
              <a:spcBef>
                <a:spcPts val="1000"/>
              </a:spcBef>
              <a:spcAft>
                <a:spcPts val="0"/>
              </a:spcAft>
              <a:buSzPts val="2000"/>
              <a:buNone/>
            </a:pPr>
            <a:r>
              <a:rPr lang="en-US"/>
              <a:t>Helps to make connections with  previous learning</a:t>
            </a:r>
            <a:endParaRPr/>
          </a:p>
          <a:p>
            <a:pPr indent="0" lvl="0" marL="0" rtl="0" algn="l">
              <a:lnSpc>
                <a:spcPct val="90000"/>
              </a:lnSpc>
              <a:spcBef>
                <a:spcPts val="1000"/>
              </a:spcBef>
              <a:spcAft>
                <a:spcPts val="0"/>
              </a:spcAft>
              <a:buSzPts val="2000"/>
              <a:buNone/>
            </a:pPr>
            <a:r>
              <a:rPr lang="en-US"/>
              <a:t>What do children want to know? </a:t>
            </a:r>
            <a:endParaRPr/>
          </a:p>
          <a:p>
            <a:pPr indent="0" lvl="0" marL="0" rtl="0" algn="l">
              <a:lnSpc>
                <a:spcPct val="90000"/>
              </a:lnSpc>
              <a:spcBef>
                <a:spcPts val="1000"/>
              </a:spcBef>
              <a:spcAft>
                <a:spcPts val="0"/>
              </a:spcAft>
              <a:buSzPts val="2000"/>
              <a:buNone/>
            </a:pPr>
            <a:r>
              <a:rPr lang="en-US"/>
              <a:t>Makes learning relevant</a:t>
            </a:r>
            <a:endParaRPr/>
          </a:p>
          <a:p>
            <a:pPr indent="0" lvl="0" marL="0" rtl="0" algn="l">
              <a:lnSpc>
                <a:spcPct val="90000"/>
              </a:lnSpc>
              <a:spcBef>
                <a:spcPts val="1000"/>
              </a:spcBef>
              <a:spcAft>
                <a:spcPts val="0"/>
              </a:spcAft>
              <a:buSzPts val="2000"/>
              <a:buNone/>
            </a:pPr>
            <a:r>
              <a:t/>
            </a:r>
            <a:endParaRPr/>
          </a:p>
        </p:txBody>
      </p:sp>
      <p:pic>
        <p:nvPicPr>
          <p:cNvPr id="375" name="Google Shape;375;p47"/>
          <p:cNvPicPr preferRelativeResize="0"/>
          <p:nvPr/>
        </p:nvPicPr>
        <p:blipFill rotWithShape="1">
          <a:blip r:embed="rId3">
            <a:alphaModFix/>
          </a:blip>
          <a:srcRect b="0" l="0" r="0" t="0"/>
          <a:stretch/>
        </p:blipFill>
        <p:spPr>
          <a:xfrm>
            <a:off x="467498" y="652672"/>
            <a:ext cx="5185158" cy="5548654"/>
          </a:xfrm>
          <a:prstGeom prst="rect">
            <a:avLst/>
          </a:prstGeom>
          <a:noFill/>
          <a:ln>
            <a:noFill/>
          </a:ln>
        </p:spPr>
      </p:pic>
      <p:pic>
        <p:nvPicPr>
          <p:cNvPr id="376" name="Google Shape;376;p47" title="crest complete.jpg"/>
          <p:cNvPicPr preferRelativeResize="0"/>
          <p:nvPr/>
        </p:nvPicPr>
        <p:blipFill>
          <a:blip r:embed="rId4">
            <a:alphaModFix/>
          </a:blip>
          <a:stretch>
            <a:fillRect/>
          </a:stretch>
        </p:blipFill>
        <p:spPr>
          <a:xfrm>
            <a:off x="10634438" y="4470650"/>
            <a:ext cx="1155962" cy="1373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8"/>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383" name="Google Shape;383;p48"/>
          <p:cNvSpPr txBox="1"/>
          <p:nvPr>
            <p:ph idx="1" type="body"/>
          </p:nvPr>
        </p:nvSpPr>
        <p:spPr>
          <a:xfrm>
            <a:off x="467800" y="202725"/>
            <a:ext cx="5526000" cy="594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Explaining the Theme</a:t>
            </a:r>
            <a:endParaRPr/>
          </a:p>
        </p:txBody>
      </p:sp>
      <p:sp>
        <p:nvSpPr>
          <p:cNvPr id="384" name="Google Shape;384;p48"/>
          <p:cNvSpPr/>
          <p:nvPr/>
        </p:nvSpPr>
        <p:spPr>
          <a:xfrm>
            <a:off x="288382" y="925475"/>
            <a:ext cx="6416100" cy="4648200"/>
          </a:xfrm>
          <a:prstGeom prst="rect">
            <a:avLst/>
          </a:prstGeom>
          <a:blipFill rotWithShape="1">
            <a:blip r:embed="rId3">
              <a:alphaModFix/>
            </a:blip>
            <a:stretch>
              <a:fillRect b="0" l="0" r="0" t="0"/>
            </a:stretch>
          </a:blipFill>
          <a:ln cap="flat" cmpd="sng" w="9525">
            <a:solidFill>
              <a:srgbClr val="CAD4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385" name="Google Shape;385;p48"/>
          <p:cNvPicPr preferRelativeResize="0"/>
          <p:nvPr/>
        </p:nvPicPr>
        <p:blipFill rotWithShape="1">
          <a:blip r:embed="rId4">
            <a:alphaModFix/>
          </a:blip>
          <a:srcRect b="0" l="0" r="0" t="0"/>
          <a:stretch/>
        </p:blipFill>
        <p:spPr>
          <a:xfrm>
            <a:off x="7897091" y="202720"/>
            <a:ext cx="4129991" cy="3946502"/>
          </a:xfrm>
          <a:prstGeom prst="rect">
            <a:avLst/>
          </a:prstGeom>
          <a:noFill/>
          <a:ln>
            <a:noFill/>
          </a:ln>
        </p:spPr>
      </p:pic>
      <p:pic>
        <p:nvPicPr>
          <p:cNvPr id="386" name="Google Shape;386;p48"/>
          <p:cNvPicPr preferRelativeResize="0"/>
          <p:nvPr/>
        </p:nvPicPr>
        <p:blipFill rotWithShape="1">
          <a:blip r:embed="rId5">
            <a:alphaModFix/>
          </a:blip>
          <a:srcRect b="0" l="0" r="0" t="0"/>
          <a:stretch/>
        </p:blipFill>
        <p:spPr>
          <a:xfrm>
            <a:off x="3710325" y="5247600"/>
            <a:ext cx="5946476" cy="1520700"/>
          </a:xfrm>
          <a:prstGeom prst="rect">
            <a:avLst/>
          </a:prstGeom>
          <a:noFill/>
          <a:ln>
            <a:noFill/>
          </a:ln>
        </p:spPr>
      </p:pic>
      <p:pic>
        <p:nvPicPr>
          <p:cNvPr id="387" name="Google Shape;387;p48" title="crest complete.jpg"/>
          <p:cNvPicPr preferRelativeResize="0"/>
          <p:nvPr/>
        </p:nvPicPr>
        <p:blipFill>
          <a:blip r:embed="rId6">
            <a:alphaModFix/>
          </a:blip>
          <a:stretch>
            <a:fillRect/>
          </a:stretch>
        </p:blipFill>
        <p:spPr>
          <a:xfrm>
            <a:off x="10813863" y="4650100"/>
            <a:ext cx="1155962" cy="1373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9"/>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394" name="Google Shape;394;p49"/>
          <p:cNvSpPr txBox="1"/>
          <p:nvPr>
            <p:ph idx="1" type="body"/>
          </p:nvPr>
        </p:nvSpPr>
        <p:spPr>
          <a:xfrm>
            <a:off x="481875" y="1371326"/>
            <a:ext cx="11160156"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Research, Record, Reflect</a:t>
            </a:r>
            <a:endParaRPr/>
          </a:p>
        </p:txBody>
      </p:sp>
      <p:sp>
        <p:nvSpPr>
          <p:cNvPr id="395" name="Google Shape;395;p49"/>
          <p:cNvSpPr txBox="1"/>
          <p:nvPr>
            <p:ph idx="2" type="body"/>
          </p:nvPr>
        </p:nvSpPr>
        <p:spPr>
          <a:xfrm>
            <a:off x="481875" y="2221093"/>
            <a:ext cx="3639021" cy="37325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2000"/>
              <a:buFont typeface="Play"/>
              <a:buNone/>
            </a:pPr>
            <a:r>
              <a:rPr b="1" lang="en-US"/>
              <a:t>RESEARCH</a:t>
            </a:r>
            <a:endParaRPr/>
          </a:p>
        </p:txBody>
      </p:sp>
      <p:sp>
        <p:nvSpPr>
          <p:cNvPr id="396" name="Google Shape;396;p49"/>
          <p:cNvSpPr txBox="1"/>
          <p:nvPr>
            <p:ph idx="3" type="body"/>
          </p:nvPr>
        </p:nvSpPr>
        <p:spPr>
          <a:xfrm>
            <a:off x="5790192" y="2221093"/>
            <a:ext cx="3639021" cy="37325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2000"/>
              <a:buFont typeface="Play"/>
              <a:buNone/>
            </a:pPr>
            <a:r>
              <a:rPr b="1" lang="en-US"/>
              <a:t>RECORD </a:t>
            </a:r>
            <a:endParaRPr/>
          </a:p>
        </p:txBody>
      </p:sp>
      <p:sp>
        <p:nvSpPr>
          <p:cNvPr id="397" name="Google Shape;397;p49"/>
          <p:cNvSpPr txBox="1"/>
          <p:nvPr>
            <p:ph idx="4" type="body"/>
          </p:nvPr>
        </p:nvSpPr>
        <p:spPr>
          <a:xfrm rot="5400000">
            <a:off x="9384325" y="2722475"/>
            <a:ext cx="3139800" cy="765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5400"/>
              <a:buFont typeface="Play"/>
              <a:buNone/>
            </a:pPr>
            <a:r>
              <a:rPr b="1" lang="en-US" sz="5400"/>
              <a:t>REFLECT</a:t>
            </a:r>
            <a:endParaRPr/>
          </a:p>
        </p:txBody>
      </p:sp>
      <p:pic>
        <p:nvPicPr>
          <p:cNvPr descr="A diagram of a reflect and record&#10;&#10;Description automatically generated" id="398" name="Google Shape;398;p49"/>
          <p:cNvPicPr preferRelativeResize="0"/>
          <p:nvPr/>
        </p:nvPicPr>
        <p:blipFill rotWithShape="1">
          <a:blip r:embed="rId3">
            <a:alphaModFix/>
          </a:blip>
          <a:srcRect b="0" l="0" r="0" t="0"/>
          <a:stretch/>
        </p:blipFill>
        <p:spPr>
          <a:xfrm>
            <a:off x="7315200" y="161268"/>
            <a:ext cx="1810368" cy="1810368"/>
          </a:xfrm>
          <a:prstGeom prst="rect">
            <a:avLst/>
          </a:prstGeom>
          <a:noFill/>
          <a:ln>
            <a:noFill/>
          </a:ln>
        </p:spPr>
      </p:pic>
      <p:pic>
        <p:nvPicPr>
          <p:cNvPr id="399" name="Google Shape;399;p49"/>
          <p:cNvPicPr preferRelativeResize="0"/>
          <p:nvPr/>
        </p:nvPicPr>
        <p:blipFill rotWithShape="1">
          <a:blip r:embed="rId4">
            <a:alphaModFix/>
          </a:blip>
          <a:srcRect b="0" l="0" r="0" t="0"/>
          <a:stretch/>
        </p:blipFill>
        <p:spPr>
          <a:xfrm>
            <a:off x="277705" y="2673862"/>
            <a:ext cx="5143735" cy="3470916"/>
          </a:xfrm>
          <a:prstGeom prst="rect">
            <a:avLst/>
          </a:prstGeom>
          <a:noFill/>
          <a:ln>
            <a:noFill/>
          </a:ln>
        </p:spPr>
      </p:pic>
      <p:pic>
        <p:nvPicPr>
          <p:cNvPr id="400" name="Google Shape;400;p49"/>
          <p:cNvPicPr preferRelativeResize="0"/>
          <p:nvPr/>
        </p:nvPicPr>
        <p:blipFill rotWithShape="1">
          <a:blip r:embed="rId5">
            <a:alphaModFix/>
          </a:blip>
          <a:srcRect b="0" l="0" r="0" t="0"/>
          <a:stretch/>
        </p:blipFill>
        <p:spPr>
          <a:xfrm>
            <a:off x="5499238" y="2801791"/>
            <a:ext cx="4430825" cy="3172289"/>
          </a:xfrm>
          <a:prstGeom prst="rect">
            <a:avLst/>
          </a:prstGeom>
          <a:noFill/>
          <a:ln>
            <a:noFill/>
          </a:ln>
        </p:spPr>
      </p:pic>
      <p:pic>
        <p:nvPicPr>
          <p:cNvPr descr="Thought with solid fill" id="401" name="Google Shape;401;p49"/>
          <p:cNvPicPr preferRelativeResize="0"/>
          <p:nvPr/>
        </p:nvPicPr>
        <p:blipFill rotWithShape="1">
          <a:blip r:embed="rId6">
            <a:alphaModFix/>
          </a:blip>
          <a:srcRect b="0" l="0" r="0" t="0"/>
          <a:stretch/>
        </p:blipFill>
        <p:spPr>
          <a:xfrm>
            <a:off x="9797983" y="3421508"/>
            <a:ext cx="914400" cy="914400"/>
          </a:xfrm>
          <a:prstGeom prst="rect">
            <a:avLst/>
          </a:prstGeom>
          <a:noFill/>
          <a:ln>
            <a:noFill/>
          </a:ln>
        </p:spPr>
      </p:pic>
      <p:pic>
        <p:nvPicPr>
          <p:cNvPr id="402" name="Google Shape;402;p49" title="crest complete.jpg"/>
          <p:cNvPicPr preferRelativeResize="0"/>
          <p:nvPr/>
        </p:nvPicPr>
        <p:blipFill>
          <a:blip r:embed="rId7">
            <a:alphaModFix/>
          </a:blip>
          <a:stretch>
            <a:fillRect/>
          </a:stretch>
        </p:blipFill>
        <p:spPr>
          <a:xfrm>
            <a:off x="10634438" y="4600525"/>
            <a:ext cx="1155962" cy="1373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0"/>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409" name="Google Shape;409;p50"/>
          <p:cNvSpPr txBox="1"/>
          <p:nvPr>
            <p:ph idx="1" type="body"/>
          </p:nvPr>
        </p:nvSpPr>
        <p:spPr>
          <a:xfrm>
            <a:off x="353538" y="338257"/>
            <a:ext cx="11160156"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Exit Point</a:t>
            </a:r>
            <a:endParaRPr/>
          </a:p>
        </p:txBody>
      </p:sp>
      <p:pic>
        <p:nvPicPr>
          <p:cNvPr id="410" name="Google Shape;410;p50"/>
          <p:cNvPicPr preferRelativeResize="0"/>
          <p:nvPr/>
        </p:nvPicPr>
        <p:blipFill rotWithShape="1">
          <a:blip r:embed="rId3">
            <a:alphaModFix/>
          </a:blip>
          <a:srcRect b="0" l="0" r="0" t="0"/>
          <a:stretch/>
        </p:blipFill>
        <p:spPr>
          <a:xfrm>
            <a:off x="353537" y="982737"/>
            <a:ext cx="5854757" cy="5670441"/>
          </a:xfrm>
          <a:prstGeom prst="rect">
            <a:avLst/>
          </a:prstGeom>
          <a:noFill/>
          <a:ln>
            <a:noFill/>
          </a:ln>
        </p:spPr>
      </p:pic>
      <p:pic>
        <p:nvPicPr>
          <p:cNvPr id="411" name="Google Shape;411;p50"/>
          <p:cNvPicPr preferRelativeResize="0"/>
          <p:nvPr/>
        </p:nvPicPr>
        <p:blipFill rotWithShape="1">
          <a:blip r:embed="rId4">
            <a:alphaModFix/>
          </a:blip>
          <a:srcRect b="0" l="0" r="0" t="0"/>
          <a:stretch/>
        </p:blipFill>
        <p:spPr>
          <a:xfrm>
            <a:off x="6284716" y="1291637"/>
            <a:ext cx="4671241" cy="4593739"/>
          </a:xfrm>
          <a:prstGeom prst="rect">
            <a:avLst/>
          </a:prstGeom>
          <a:noFill/>
          <a:ln>
            <a:noFill/>
          </a:ln>
        </p:spPr>
      </p:pic>
      <p:pic>
        <p:nvPicPr>
          <p:cNvPr id="412" name="Google Shape;412;p50" title="crest complete.jpg"/>
          <p:cNvPicPr preferRelativeResize="0"/>
          <p:nvPr/>
        </p:nvPicPr>
        <p:blipFill>
          <a:blip r:embed="rId5">
            <a:alphaModFix/>
          </a:blip>
          <a:stretch>
            <a:fillRect/>
          </a:stretch>
        </p:blipFill>
        <p:spPr>
          <a:xfrm>
            <a:off x="11032375" y="5018875"/>
            <a:ext cx="977325" cy="1161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5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2"/>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425" name="Google Shape;425;p52"/>
          <p:cNvSpPr txBox="1"/>
          <p:nvPr>
            <p:ph idx="1" type="body"/>
          </p:nvPr>
        </p:nvSpPr>
        <p:spPr>
          <a:xfrm>
            <a:off x="5025189" y="456926"/>
            <a:ext cx="6616841"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Taking Action</a:t>
            </a:r>
            <a:endParaRPr/>
          </a:p>
        </p:txBody>
      </p:sp>
      <p:pic>
        <p:nvPicPr>
          <p:cNvPr id="426" name="Google Shape;426;p52"/>
          <p:cNvPicPr preferRelativeResize="0"/>
          <p:nvPr/>
        </p:nvPicPr>
        <p:blipFill rotWithShape="1">
          <a:blip r:embed="rId3">
            <a:alphaModFix/>
          </a:blip>
          <a:srcRect b="0" l="0" r="0" t="0"/>
          <a:stretch/>
        </p:blipFill>
        <p:spPr>
          <a:xfrm>
            <a:off x="300324" y="136034"/>
            <a:ext cx="3955792" cy="5908808"/>
          </a:xfrm>
          <a:prstGeom prst="rect">
            <a:avLst/>
          </a:prstGeom>
          <a:noFill/>
          <a:ln>
            <a:noFill/>
          </a:ln>
        </p:spPr>
      </p:pic>
      <p:pic>
        <p:nvPicPr>
          <p:cNvPr id="427" name="Google Shape;427;p52"/>
          <p:cNvPicPr preferRelativeResize="0"/>
          <p:nvPr/>
        </p:nvPicPr>
        <p:blipFill rotWithShape="1">
          <a:blip r:embed="rId4">
            <a:alphaModFix/>
          </a:blip>
          <a:srcRect b="0" l="0" r="0" t="0"/>
          <a:stretch/>
        </p:blipFill>
        <p:spPr>
          <a:xfrm>
            <a:off x="4565350" y="1398925"/>
            <a:ext cx="6349624" cy="4581525"/>
          </a:xfrm>
          <a:prstGeom prst="rect">
            <a:avLst/>
          </a:prstGeom>
          <a:noFill/>
          <a:ln>
            <a:noFill/>
          </a:ln>
        </p:spPr>
      </p:pic>
      <p:pic>
        <p:nvPicPr>
          <p:cNvPr id="428" name="Google Shape;428;p52" title="crest complete.jpg"/>
          <p:cNvPicPr preferRelativeResize="0"/>
          <p:nvPr/>
        </p:nvPicPr>
        <p:blipFill>
          <a:blip r:embed="rId5">
            <a:alphaModFix/>
          </a:blip>
          <a:stretch>
            <a:fillRect/>
          </a:stretch>
        </p:blipFill>
        <p:spPr>
          <a:xfrm>
            <a:off x="10856100" y="4699900"/>
            <a:ext cx="994101" cy="1181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3"/>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435" name="Google Shape;435;p53"/>
          <p:cNvSpPr txBox="1"/>
          <p:nvPr>
            <p:ph idx="1" type="body"/>
          </p:nvPr>
        </p:nvSpPr>
        <p:spPr>
          <a:xfrm>
            <a:off x="481875" y="136525"/>
            <a:ext cx="11160156"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Over 150 engaging units</a:t>
            </a:r>
            <a:endParaRPr/>
          </a:p>
        </p:txBody>
      </p:sp>
      <p:sp>
        <p:nvSpPr>
          <p:cNvPr id="436" name="Google Shape;436;p53"/>
          <p:cNvSpPr txBox="1"/>
          <p:nvPr>
            <p:ph idx="2" type="body"/>
          </p:nvPr>
        </p:nvSpPr>
        <p:spPr>
          <a:xfrm>
            <a:off x="481875" y="2657194"/>
            <a:ext cx="3639021" cy="37325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2000"/>
              <a:buFont typeface="Play"/>
              <a:buNone/>
            </a:pPr>
            <a:r>
              <a:rPr lang="en-US" sz="2000"/>
              <a:t>Over 130 Thematic units</a:t>
            </a:r>
            <a:endParaRPr/>
          </a:p>
          <a:p>
            <a:pPr indent="0" lvl="0" marL="0" rtl="0" algn="l">
              <a:lnSpc>
                <a:spcPct val="90000"/>
              </a:lnSpc>
              <a:spcBef>
                <a:spcPts val="1000"/>
              </a:spcBef>
              <a:spcAft>
                <a:spcPts val="0"/>
              </a:spcAft>
              <a:buClr>
                <a:srgbClr val="261341"/>
              </a:buClr>
              <a:buSzPts val="2000"/>
              <a:buFont typeface="Play"/>
              <a:buNone/>
            </a:pPr>
            <a:r>
              <a:t/>
            </a:r>
            <a:endParaRPr/>
          </a:p>
        </p:txBody>
      </p:sp>
      <p:sp>
        <p:nvSpPr>
          <p:cNvPr id="437" name="Google Shape;437;p53"/>
          <p:cNvSpPr txBox="1"/>
          <p:nvPr>
            <p:ph idx="3" type="body"/>
          </p:nvPr>
        </p:nvSpPr>
        <p:spPr>
          <a:xfrm>
            <a:off x="4276489" y="2677631"/>
            <a:ext cx="3639021" cy="37325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2000"/>
              <a:buFont typeface="Play"/>
              <a:buNone/>
            </a:pPr>
            <a:r>
              <a:rPr lang="en-US"/>
              <a:t>Single subject units</a:t>
            </a:r>
            <a:endParaRPr/>
          </a:p>
          <a:p>
            <a:pPr indent="0" lvl="0" marL="0" rtl="0" algn="l">
              <a:lnSpc>
                <a:spcPct val="90000"/>
              </a:lnSpc>
              <a:spcBef>
                <a:spcPts val="1000"/>
              </a:spcBef>
              <a:spcAft>
                <a:spcPts val="0"/>
              </a:spcAft>
              <a:buClr>
                <a:srgbClr val="261341"/>
              </a:buClr>
              <a:buSzPts val="2000"/>
              <a:buFont typeface="Play"/>
              <a:buNone/>
            </a:pPr>
            <a:r>
              <a:t/>
            </a:r>
            <a:endParaRPr/>
          </a:p>
        </p:txBody>
      </p:sp>
      <p:sp>
        <p:nvSpPr>
          <p:cNvPr id="438" name="Google Shape;438;p53"/>
          <p:cNvSpPr txBox="1"/>
          <p:nvPr>
            <p:ph idx="4" type="body"/>
          </p:nvPr>
        </p:nvSpPr>
        <p:spPr>
          <a:xfrm>
            <a:off x="8071104" y="2677631"/>
            <a:ext cx="3639021" cy="37325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2000"/>
              <a:buFont typeface="Play"/>
              <a:buNone/>
            </a:pPr>
            <a:r>
              <a:rPr lang="en-US"/>
              <a:t>SDG Challenge series </a:t>
            </a:r>
            <a:endParaRPr/>
          </a:p>
          <a:p>
            <a:pPr indent="0" lvl="0" marL="0" rtl="0" algn="l">
              <a:lnSpc>
                <a:spcPct val="90000"/>
              </a:lnSpc>
              <a:spcBef>
                <a:spcPts val="1000"/>
              </a:spcBef>
              <a:spcAft>
                <a:spcPts val="0"/>
              </a:spcAft>
              <a:buClr>
                <a:srgbClr val="261341"/>
              </a:buClr>
              <a:buSzPts val="2000"/>
              <a:buFont typeface="Play"/>
              <a:buNone/>
            </a:pPr>
            <a:r>
              <a:t/>
            </a:r>
            <a:endParaRPr/>
          </a:p>
        </p:txBody>
      </p:sp>
      <p:sp>
        <p:nvSpPr>
          <p:cNvPr id="439" name="Google Shape;439;p53"/>
          <p:cNvSpPr txBox="1"/>
          <p:nvPr/>
        </p:nvSpPr>
        <p:spPr>
          <a:xfrm>
            <a:off x="773723" y="883920"/>
            <a:ext cx="4121834"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7D258E"/>
              </a:buClr>
              <a:buSzPts val="1800"/>
              <a:buFont typeface="Noto Sans Symbols"/>
              <a:buChar char="▪"/>
            </a:pPr>
            <a:r>
              <a:rPr lang="en-US" sz="1800">
                <a:solidFill>
                  <a:srgbClr val="7D258E"/>
                </a:solidFill>
                <a:latin typeface="DM Sans"/>
                <a:ea typeface="DM Sans"/>
                <a:cs typeface="DM Sans"/>
                <a:sym typeface="DM Sans"/>
              </a:rPr>
              <a:t>Milepost 1 for 5-7 year olds</a:t>
            </a:r>
            <a:endParaRPr/>
          </a:p>
          <a:p>
            <a:pPr indent="-285750" lvl="0" marL="285750" marR="0" rtl="0" algn="l">
              <a:spcBef>
                <a:spcPts val="0"/>
              </a:spcBef>
              <a:spcAft>
                <a:spcPts val="0"/>
              </a:spcAft>
              <a:buClr>
                <a:srgbClr val="7D258E"/>
              </a:buClr>
              <a:buSzPts val="1800"/>
              <a:buFont typeface="Noto Sans Symbols"/>
              <a:buChar char="▪"/>
            </a:pPr>
            <a:r>
              <a:rPr lang="en-US" sz="1800">
                <a:solidFill>
                  <a:srgbClr val="7D258E"/>
                </a:solidFill>
                <a:latin typeface="DM Sans"/>
                <a:ea typeface="DM Sans"/>
                <a:cs typeface="DM Sans"/>
                <a:sym typeface="DM Sans"/>
              </a:rPr>
              <a:t>Milepost 2 for 7-9 year olds</a:t>
            </a:r>
            <a:endParaRPr/>
          </a:p>
          <a:p>
            <a:pPr indent="-285750" lvl="0" marL="285750" marR="0" rtl="0" algn="l">
              <a:spcBef>
                <a:spcPts val="0"/>
              </a:spcBef>
              <a:spcAft>
                <a:spcPts val="0"/>
              </a:spcAft>
              <a:buClr>
                <a:srgbClr val="7D258E"/>
              </a:buClr>
              <a:buSzPts val="1800"/>
              <a:buFont typeface="Noto Sans Symbols"/>
              <a:buChar char="▪"/>
            </a:pPr>
            <a:r>
              <a:rPr lang="en-US" sz="1800">
                <a:solidFill>
                  <a:srgbClr val="7D258E"/>
                </a:solidFill>
                <a:latin typeface="DM Sans"/>
                <a:ea typeface="DM Sans"/>
                <a:cs typeface="DM Sans"/>
                <a:sym typeface="DM Sans"/>
              </a:rPr>
              <a:t>Milepost 3 for 9-112/12 year olds</a:t>
            </a:r>
            <a:endParaRPr/>
          </a:p>
        </p:txBody>
      </p:sp>
      <p:pic>
        <p:nvPicPr>
          <p:cNvPr id="440" name="Google Shape;440;p53"/>
          <p:cNvPicPr preferRelativeResize="0"/>
          <p:nvPr/>
        </p:nvPicPr>
        <p:blipFill rotWithShape="1">
          <a:blip r:embed="rId3">
            <a:alphaModFix/>
          </a:blip>
          <a:srcRect b="0" l="0" r="0" t="0"/>
          <a:stretch/>
        </p:blipFill>
        <p:spPr>
          <a:xfrm>
            <a:off x="915315" y="3120316"/>
            <a:ext cx="2003733" cy="2875312"/>
          </a:xfrm>
          <a:prstGeom prst="rect">
            <a:avLst/>
          </a:prstGeom>
          <a:noFill/>
          <a:ln cap="flat" cmpd="sng" w="9525">
            <a:solidFill>
              <a:schemeClr val="dk1"/>
            </a:solidFill>
            <a:prstDash val="solid"/>
            <a:round/>
            <a:headEnd len="sm" w="sm" type="none"/>
            <a:tailEnd len="sm" w="sm" type="none"/>
          </a:ln>
        </p:spPr>
      </p:pic>
      <p:pic>
        <p:nvPicPr>
          <p:cNvPr id="441" name="Google Shape;441;p53"/>
          <p:cNvPicPr preferRelativeResize="0"/>
          <p:nvPr/>
        </p:nvPicPr>
        <p:blipFill rotWithShape="1">
          <a:blip r:embed="rId4">
            <a:alphaModFix/>
          </a:blip>
          <a:srcRect b="0" l="0" r="0" t="0"/>
          <a:stretch/>
        </p:blipFill>
        <p:spPr>
          <a:xfrm>
            <a:off x="8418802" y="3178859"/>
            <a:ext cx="2003733" cy="2758225"/>
          </a:xfrm>
          <a:prstGeom prst="rect">
            <a:avLst/>
          </a:prstGeom>
          <a:noFill/>
          <a:ln cap="flat" cmpd="sng" w="9525">
            <a:solidFill>
              <a:schemeClr val="dk1"/>
            </a:solidFill>
            <a:prstDash val="solid"/>
            <a:round/>
            <a:headEnd len="sm" w="sm" type="none"/>
            <a:tailEnd len="sm" w="sm" type="none"/>
          </a:ln>
        </p:spPr>
      </p:pic>
      <p:pic>
        <p:nvPicPr>
          <p:cNvPr id="442" name="Google Shape;442;p53"/>
          <p:cNvPicPr preferRelativeResize="0"/>
          <p:nvPr/>
        </p:nvPicPr>
        <p:blipFill rotWithShape="1">
          <a:blip r:embed="rId5">
            <a:alphaModFix/>
          </a:blip>
          <a:srcRect b="0" l="0" r="0" t="0"/>
          <a:stretch/>
        </p:blipFill>
        <p:spPr>
          <a:xfrm>
            <a:off x="4583010" y="3140775"/>
            <a:ext cx="2003733" cy="2834394"/>
          </a:xfrm>
          <a:prstGeom prst="rect">
            <a:avLst/>
          </a:prstGeom>
          <a:noFill/>
          <a:ln cap="flat" cmpd="sng" w="9525">
            <a:solidFill>
              <a:schemeClr val="dk1"/>
            </a:solidFill>
            <a:prstDash val="solid"/>
            <a:round/>
            <a:headEnd len="sm" w="sm" type="none"/>
            <a:tailEnd len="sm" w="sm" type="none"/>
          </a:ln>
        </p:spPr>
      </p:pic>
      <p:sp>
        <p:nvSpPr>
          <p:cNvPr id="443" name="Google Shape;443;p53"/>
          <p:cNvSpPr/>
          <p:nvPr/>
        </p:nvSpPr>
        <p:spPr>
          <a:xfrm>
            <a:off x="7296445" y="154249"/>
            <a:ext cx="2472209" cy="1773026"/>
          </a:xfrm>
          <a:prstGeom prst="wedgeEllipseCallout">
            <a:avLst>
              <a:gd fmla="val -55020" name="adj1"/>
              <a:gd fmla="val 75988" name="adj2"/>
            </a:avLst>
          </a:prstGeom>
          <a:solidFill>
            <a:srgbClr val="7D258E"/>
          </a:solidFill>
          <a:ln cap="flat" cmpd="sng" w="19050">
            <a:solidFill>
              <a:srgbClr val="26134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DM Sans"/>
                <a:ea typeface="DM Sans"/>
                <a:cs typeface="DM Sans"/>
                <a:sym typeface="DM Sans"/>
              </a:rPr>
              <a:t>What did you learn today?</a:t>
            </a:r>
            <a:endParaRPr/>
          </a:p>
        </p:txBody>
      </p:sp>
      <p:pic>
        <p:nvPicPr>
          <p:cNvPr id="444" name="Google Shape;444;p53" title="crest complete.jpg"/>
          <p:cNvPicPr preferRelativeResize="0"/>
          <p:nvPr/>
        </p:nvPicPr>
        <p:blipFill>
          <a:blip r:embed="rId6">
            <a:alphaModFix/>
          </a:blip>
          <a:stretch>
            <a:fillRect/>
          </a:stretch>
        </p:blipFill>
        <p:spPr>
          <a:xfrm>
            <a:off x="10634438" y="4470650"/>
            <a:ext cx="1155962" cy="1373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4"/>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451" name="Google Shape;451;p54"/>
          <p:cNvSpPr txBox="1"/>
          <p:nvPr>
            <p:ph idx="1" type="body"/>
          </p:nvPr>
        </p:nvSpPr>
        <p:spPr>
          <a:xfrm>
            <a:off x="543958" y="1212573"/>
            <a:ext cx="8585974"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How you can get involved!</a:t>
            </a:r>
            <a:endParaRPr/>
          </a:p>
          <a:p>
            <a:pPr indent="0" lvl="0" marL="0" rtl="0" algn="l">
              <a:lnSpc>
                <a:spcPct val="90000"/>
              </a:lnSpc>
              <a:spcBef>
                <a:spcPts val="1000"/>
              </a:spcBef>
              <a:spcAft>
                <a:spcPts val="0"/>
              </a:spcAft>
              <a:buClr>
                <a:srgbClr val="261341"/>
              </a:buClr>
              <a:buSzPts val="4000"/>
              <a:buNone/>
            </a:pPr>
            <a:r>
              <a:t/>
            </a:r>
            <a:endParaRPr/>
          </a:p>
        </p:txBody>
      </p:sp>
      <p:sp>
        <p:nvSpPr>
          <p:cNvPr id="452" name="Google Shape;452;p54"/>
          <p:cNvSpPr txBox="1"/>
          <p:nvPr>
            <p:ph idx="2" type="body"/>
          </p:nvPr>
        </p:nvSpPr>
        <p:spPr>
          <a:xfrm>
            <a:off x="543958" y="2007704"/>
            <a:ext cx="9455666" cy="383650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261341"/>
              </a:buClr>
              <a:buSzPts val="2400"/>
              <a:buFont typeface="Arial"/>
              <a:buChar char="•"/>
            </a:pPr>
            <a:r>
              <a:rPr lang="en-US" sz="2400"/>
              <a:t>Look out for the parent information letter to find out about the next IPC unit</a:t>
            </a:r>
            <a:endParaRPr/>
          </a:p>
          <a:p>
            <a:pPr indent="-342900" lvl="0" marL="342900" rtl="0" algn="l">
              <a:lnSpc>
                <a:spcPct val="90000"/>
              </a:lnSpc>
              <a:spcBef>
                <a:spcPts val="1000"/>
              </a:spcBef>
              <a:spcAft>
                <a:spcPts val="0"/>
              </a:spcAft>
              <a:buClr>
                <a:srgbClr val="261341"/>
              </a:buClr>
              <a:buSzPts val="2400"/>
              <a:buFont typeface="Arial"/>
              <a:buChar char="•"/>
            </a:pPr>
            <a:r>
              <a:rPr lang="en-US" sz="2400"/>
              <a:t>Supply resources from the home and host countries if available</a:t>
            </a:r>
            <a:endParaRPr/>
          </a:p>
          <a:p>
            <a:pPr indent="-342900" lvl="0" marL="342900" rtl="0" algn="l">
              <a:lnSpc>
                <a:spcPct val="90000"/>
              </a:lnSpc>
              <a:spcBef>
                <a:spcPts val="1000"/>
              </a:spcBef>
              <a:spcAft>
                <a:spcPts val="0"/>
              </a:spcAft>
              <a:buClr>
                <a:srgbClr val="261341"/>
              </a:buClr>
              <a:buSzPts val="2400"/>
              <a:buFont typeface="Arial"/>
              <a:buChar char="•"/>
            </a:pPr>
            <a:r>
              <a:rPr lang="en-US" sz="2400"/>
              <a:t>Join in with Entry and Exit points</a:t>
            </a:r>
            <a:endParaRPr/>
          </a:p>
          <a:p>
            <a:pPr indent="-342900" lvl="0" marL="342900" rtl="0" algn="l">
              <a:lnSpc>
                <a:spcPct val="90000"/>
              </a:lnSpc>
              <a:spcBef>
                <a:spcPts val="1000"/>
              </a:spcBef>
              <a:spcAft>
                <a:spcPts val="0"/>
              </a:spcAft>
              <a:buClr>
                <a:srgbClr val="261341"/>
              </a:buClr>
              <a:buSzPts val="2400"/>
              <a:buFont typeface="Arial"/>
              <a:buChar char="•"/>
            </a:pPr>
            <a:r>
              <a:rPr lang="en-US" sz="2400"/>
              <a:t>Talk to your children about their learning</a:t>
            </a:r>
            <a:endParaRPr/>
          </a:p>
          <a:p>
            <a:pPr indent="-342900" lvl="0" marL="342900" rtl="0" algn="l">
              <a:lnSpc>
                <a:spcPct val="90000"/>
              </a:lnSpc>
              <a:spcBef>
                <a:spcPts val="1000"/>
              </a:spcBef>
              <a:spcAft>
                <a:spcPts val="0"/>
              </a:spcAft>
              <a:buClr>
                <a:srgbClr val="261341"/>
              </a:buClr>
              <a:buSzPts val="2400"/>
              <a:buFont typeface="Arial"/>
              <a:buChar char="•"/>
            </a:pPr>
            <a:r>
              <a:rPr lang="en-US" sz="2400"/>
              <a:t>Recognise and celebrate the Personal Learning Goals at home</a:t>
            </a:r>
            <a:endParaRPr/>
          </a:p>
          <a:p>
            <a:pPr indent="-342900" lvl="0" marL="342900" rtl="0" algn="l">
              <a:lnSpc>
                <a:spcPct val="90000"/>
              </a:lnSpc>
              <a:spcBef>
                <a:spcPts val="1000"/>
              </a:spcBef>
              <a:spcAft>
                <a:spcPts val="0"/>
              </a:spcAft>
              <a:buClr>
                <a:srgbClr val="261341"/>
              </a:buClr>
              <a:buSzPts val="2400"/>
              <a:buFont typeface="Arial"/>
              <a:buChar char="•"/>
            </a:pPr>
            <a:r>
              <a:rPr lang="en-US" sz="2400"/>
              <a:t>Support children in taking action in response to their learning</a:t>
            </a:r>
            <a:endParaRPr/>
          </a:p>
          <a:p>
            <a:pPr indent="0" lvl="0" marL="0" rtl="0" algn="l">
              <a:lnSpc>
                <a:spcPct val="90000"/>
              </a:lnSpc>
              <a:spcBef>
                <a:spcPts val="1000"/>
              </a:spcBef>
              <a:spcAft>
                <a:spcPts val="0"/>
              </a:spcAft>
              <a:buClr>
                <a:srgbClr val="261341"/>
              </a:buClr>
              <a:buSzPts val="2000"/>
              <a:buNone/>
            </a:pPr>
            <a:r>
              <a:t/>
            </a:r>
            <a:endParaRPr/>
          </a:p>
        </p:txBody>
      </p:sp>
      <p:pic>
        <p:nvPicPr>
          <p:cNvPr id="453" name="Google Shape;453;p54" title="crest complete.jpg"/>
          <p:cNvPicPr preferRelativeResize="0"/>
          <p:nvPr/>
        </p:nvPicPr>
        <p:blipFill>
          <a:blip r:embed="rId3">
            <a:alphaModFix/>
          </a:blip>
          <a:stretch>
            <a:fillRect/>
          </a:stretch>
        </p:blipFill>
        <p:spPr>
          <a:xfrm>
            <a:off x="10634438" y="4470650"/>
            <a:ext cx="1155962" cy="1373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5"/>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460" name="Google Shape;460;p55"/>
          <p:cNvSpPr txBox="1"/>
          <p:nvPr>
            <p:ph idx="1" type="body"/>
          </p:nvPr>
        </p:nvSpPr>
        <p:spPr>
          <a:xfrm>
            <a:off x="318875" y="136525"/>
            <a:ext cx="8585974"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How you can get involved!</a:t>
            </a:r>
            <a:endParaRPr/>
          </a:p>
          <a:p>
            <a:pPr indent="0" lvl="0" marL="0" rtl="0" algn="l">
              <a:lnSpc>
                <a:spcPct val="90000"/>
              </a:lnSpc>
              <a:spcBef>
                <a:spcPts val="1000"/>
              </a:spcBef>
              <a:spcAft>
                <a:spcPts val="0"/>
              </a:spcAft>
              <a:buClr>
                <a:srgbClr val="261341"/>
              </a:buClr>
              <a:buSzPts val="4000"/>
              <a:buNone/>
            </a:pPr>
            <a:r>
              <a:t/>
            </a:r>
            <a:endParaRPr/>
          </a:p>
        </p:txBody>
      </p:sp>
      <p:pic>
        <p:nvPicPr>
          <p:cNvPr id="461" name="Google Shape;461;p55"/>
          <p:cNvPicPr preferRelativeResize="0"/>
          <p:nvPr/>
        </p:nvPicPr>
        <p:blipFill rotWithShape="1">
          <a:blip r:embed="rId3">
            <a:alphaModFix/>
          </a:blip>
          <a:srcRect b="0" l="0" r="0" t="0"/>
          <a:stretch/>
        </p:blipFill>
        <p:spPr>
          <a:xfrm>
            <a:off x="318875" y="756062"/>
            <a:ext cx="9215054" cy="5345876"/>
          </a:xfrm>
          <a:prstGeom prst="rect">
            <a:avLst/>
          </a:prstGeom>
          <a:noFill/>
          <a:ln>
            <a:noFill/>
          </a:ln>
        </p:spPr>
      </p:pic>
      <p:pic>
        <p:nvPicPr>
          <p:cNvPr id="462" name="Google Shape;462;p55" title="crest complete.jpg"/>
          <p:cNvPicPr preferRelativeResize="0"/>
          <p:nvPr/>
        </p:nvPicPr>
        <p:blipFill>
          <a:blip r:embed="rId4">
            <a:alphaModFix/>
          </a:blip>
          <a:stretch>
            <a:fillRect/>
          </a:stretch>
        </p:blipFill>
        <p:spPr>
          <a:xfrm>
            <a:off x="10634438" y="4470650"/>
            <a:ext cx="1155962" cy="1373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9"/>
          <p:cNvPicPr preferRelativeResize="0"/>
          <p:nvPr/>
        </p:nvPicPr>
        <p:blipFill rotWithShape="1">
          <a:blip r:embed="rId3">
            <a:alphaModFix/>
          </a:blip>
          <a:srcRect b="0" l="0" r="0" t="0"/>
          <a:stretch/>
        </p:blipFill>
        <p:spPr>
          <a:xfrm>
            <a:off x="8240731" y="1995446"/>
            <a:ext cx="2633594" cy="1253412"/>
          </a:xfrm>
          <a:prstGeom prst="rect">
            <a:avLst/>
          </a:prstGeom>
          <a:noFill/>
          <a:ln>
            <a:noFill/>
          </a:ln>
        </p:spPr>
      </p:pic>
      <p:sp>
        <p:nvSpPr>
          <p:cNvPr id="202" name="Google Shape;202;p29"/>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203" name="Google Shape;203;p29"/>
          <p:cNvSpPr txBox="1"/>
          <p:nvPr>
            <p:ph idx="1" type="body"/>
          </p:nvPr>
        </p:nvSpPr>
        <p:spPr>
          <a:xfrm>
            <a:off x="481873" y="1298174"/>
            <a:ext cx="9703135"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The International Curriculum Association </a:t>
            </a:r>
            <a:endParaRPr/>
          </a:p>
          <a:p>
            <a:pPr indent="0" lvl="0" marL="0" rtl="0" algn="l">
              <a:lnSpc>
                <a:spcPct val="90000"/>
              </a:lnSpc>
              <a:spcBef>
                <a:spcPts val="1000"/>
              </a:spcBef>
              <a:spcAft>
                <a:spcPts val="0"/>
              </a:spcAft>
              <a:buClr>
                <a:srgbClr val="261341"/>
              </a:buClr>
              <a:buSzPts val="4000"/>
              <a:buNone/>
            </a:pPr>
            <a:r>
              <a:t/>
            </a:r>
            <a:endParaRPr/>
          </a:p>
        </p:txBody>
      </p:sp>
      <p:pic>
        <p:nvPicPr>
          <p:cNvPr id="204" name="Google Shape;204;p29"/>
          <p:cNvPicPr preferRelativeResize="0"/>
          <p:nvPr/>
        </p:nvPicPr>
        <p:blipFill rotWithShape="1">
          <a:blip r:embed="rId4">
            <a:alphaModFix/>
          </a:blip>
          <a:srcRect b="0" l="0" r="0" t="0"/>
          <a:stretch/>
        </p:blipFill>
        <p:spPr>
          <a:xfrm>
            <a:off x="751007" y="1995447"/>
            <a:ext cx="2442360" cy="1253411"/>
          </a:xfrm>
          <a:prstGeom prst="rect">
            <a:avLst/>
          </a:prstGeom>
          <a:noFill/>
          <a:ln>
            <a:noFill/>
          </a:ln>
        </p:spPr>
      </p:pic>
      <p:sp>
        <p:nvSpPr>
          <p:cNvPr id="205" name="Google Shape;205;p29"/>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 name="Google Shape;206;p29"/>
          <p:cNvSpPr/>
          <p:nvPr/>
        </p:nvSpPr>
        <p:spPr>
          <a:xfrm>
            <a:off x="-689317" y="3428999"/>
            <a:ext cx="7090117" cy="70901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207" name="Google Shape;207;p29"/>
          <p:cNvPicPr preferRelativeResize="0"/>
          <p:nvPr/>
        </p:nvPicPr>
        <p:blipFill rotWithShape="1">
          <a:blip r:embed="rId5">
            <a:alphaModFix/>
          </a:blip>
          <a:srcRect b="0" l="0" r="0" t="0"/>
          <a:stretch/>
        </p:blipFill>
        <p:spPr>
          <a:xfrm>
            <a:off x="723128" y="3713882"/>
            <a:ext cx="10350383" cy="2433700"/>
          </a:xfrm>
          <a:prstGeom prst="rect">
            <a:avLst/>
          </a:prstGeom>
          <a:noFill/>
          <a:ln>
            <a:noFill/>
          </a:ln>
        </p:spPr>
      </p:pic>
      <p:pic>
        <p:nvPicPr>
          <p:cNvPr id="208" name="Google Shape;208;p29" title="crest complete.jpg"/>
          <p:cNvPicPr preferRelativeResize="0"/>
          <p:nvPr/>
        </p:nvPicPr>
        <p:blipFill>
          <a:blip r:embed="rId6">
            <a:alphaModFix/>
          </a:blip>
          <a:stretch>
            <a:fillRect/>
          </a:stretch>
        </p:blipFill>
        <p:spPr>
          <a:xfrm>
            <a:off x="10983338" y="4709900"/>
            <a:ext cx="1155962" cy="1373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6"/>
          <p:cNvSpPr txBox="1"/>
          <p:nvPr>
            <p:ph idx="11" type="ftr"/>
          </p:nvPr>
        </p:nvSpPr>
        <p:spPr>
          <a:xfrm>
            <a:off x="7614139" y="6356350"/>
            <a:ext cx="41148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469" name="Google Shape;469;p56"/>
          <p:cNvSpPr txBox="1"/>
          <p:nvPr>
            <p:ph idx="1" type="body"/>
          </p:nvPr>
        </p:nvSpPr>
        <p:spPr>
          <a:xfrm>
            <a:off x="437322" y="2372340"/>
            <a:ext cx="4268700" cy="2053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None/>
            </a:pPr>
            <a:r>
              <a:rPr lang="en-US"/>
              <a:t>Find out more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7"/>
          <p:cNvSpPr txBox="1"/>
          <p:nvPr>
            <p:ph idx="11" type="ftr"/>
          </p:nvPr>
        </p:nvSpPr>
        <p:spPr>
          <a:xfrm>
            <a:off x="7614139"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pic>
        <p:nvPicPr>
          <p:cNvPr id="476" name="Google Shape;476;p57"/>
          <p:cNvPicPr preferRelativeResize="0"/>
          <p:nvPr>
            <p:ph idx="1" type="body"/>
          </p:nvPr>
        </p:nvPicPr>
        <p:blipFill rotWithShape="1">
          <a:blip r:embed="rId3">
            <a:alphaModFix/>
          </a:blip>
          <a:srcRect b="0" l="0" r="0" t="0"/>
          <a:stretch/>
        </p:blipFill>
        <p:spPr>
          <a:xfrm>
            <a:off x="1925053" y="2789321"/>
            <a:ext cx="2521326" cy="2521326"/>
          </a:xfrm>
          <a:prstGeom prst="rect">
            <a:avLst/>
          </a:prstGeom>
          <a:noFill/>
          <a:ln>
            <a:noFill/>
          </a:ln>
        </p:spPr>
      </p:pic>
      <p:pic>
        <p:nvPicPr>
          <p:cNvPr id="477" name="Google Shape;477;p57" title="crest complete.jpg"/>
          <p:cNvPicPr preferRelativeResize="0"/>
          <p:nvPr/>
        </p:nvPicPr>
        <p:blipFill>
          <a:blip r:embed="rId4">
            <a:alphaModFix/>
          </a:blip>
          <a:stretch>
            <a:fillRect/>
          </a:stretch>
        </p:blipFill>
        <p:spPr>
          <a:xfrm>
            <a:off x="6492700" y="82625"/>
            <a:ext cx="1314650" cy="1562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0"/>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215" name="Google Shape;215;p30"/>
          <p:cNvSpPr txBox="1"/>
          <p:nvPr>
            <p:ph idx="1" type="body"/>
          </p:nvPr>
        </p:nvSpPr>
        <p:spPr>
          <a:xfrm>
            <a:off x="543958" y="1212573"/>
            <a:ext cx="5526087"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What is the IPC?</a:t>
            </a:r>
            <a:endParaRPr/>
          </a:p>
        </p:txBody>
      </p:sp>
      <p:sp>
        <p:nvSpPr>
          <p:cNvPr id="216" name="Google Shape;216;p30"/>
          <p:cNvSpPr txBox="1"/>
          <p:nvPr>
            <p:ph idx="2" type="body"/>
          </p:nvPr>
        </p:nvSpPr>
        <p:spPr>
          <a:xfrm>
            <a:off x="543958" y="2007704"/>
            <a:ext cx="9455666" cy="38365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2400"/>
              <a:buNone/>
            </a:pPr>
            <a:r>
              <a:rPr lang="en-US" sz="2400"/>
              <a:t>A </a:t>
            </a:r>
            <a:r>
              <a:rPr b="1" lang="en-US" sz="2400"/>
              <a:t>philosophy</a:t>
            </a:r>
            <a:r>
              <a:rPr lang="en-US" sz="2400"/>
              <a:t> (what we believe about learning)</a:t>
            </a:r>
            <a:endParaRPr/>
          </a:p>
          <a:p>
            <a:pPr indent="0" lvl="0" marL="0" rtl="0" algn="l">
              <a:lnSpc>
                <a:spcPct val="90000"/>
              </a:lnSpc>
              <a:spcBef>
                <a:spcPts val="1000"/>
              </a:spcBef>
              <a:spcAft>
                <a:spcPts val="0"/>
              </a:spcAft>
              <a:buClr>
                <a:srgbClr val="261341"/>
              </a:buClr>
              <a:buSzPts val="2400"/>
              <a:buNone/>
            </a:pPr>
            <a:r>
              <a:t/>
            </a:r>
            <a:endParaRPr sz="2400"/>
          </a:p>
          <a:p>
            <a:pPr indent="0" lvl="0" marL="0" rtl="0" algn="l">
              <a:lnSpc>
                <a:spcPct val="90000"/>
              </a:lnSpc>
              <a:spcBef>
                <a:spcPts val="1000"/>
              </a:spcBef>
              <a:spcAft>
                <a:spcPts val="0"/>
              </a:spcAft>
              <a:buClr>
                <a:srgbClr val="261341"/>
              </a:buClr>
              <a:buSzPts val="2400"/>
              <a:buNone/>
            </a:pPr>
            <a:r>
              <a:rPr lang="en-US" sz="2400"/>
              <a:t>A </a:t>
            </a:r>
            <a:r>
              <a:rPr b="1" lang="en-US" sz="2400"/>
              <a:t>pedagogy</a:t>
            </a:r>
            <a:r>
              <a:rPr lang="en-US" sz="2400"/>
              <a:t> (an approach to teaching)</a:t>
            </a:r>
            <a:endParaRPr/>
          </a:p>
          <a:p>
            <a:pPr indent="0" lvl="0" marL="0" rtl="0" algn="l">
              <a:lnSpc>
                <a:spcPct val="90000"/>
              </a:lnSpc>
              <a:spcBef>
                <a:spcPts val="1000"/>
              </a:spcBef>
              <a:spcAft>
                <a:spcPts val="0"/>
              </a:spcAft>
              <a:buClr>
                <a:srgbClr val="261341"/>
              </a:buClr>
              <a:buSzPts val="2400"/>
              <a:buNone/>
            </a:pPr>
            <a:r>
              <a:t/>
            </a:r>
            <a:endParaRPr sz="2400"/>
          </a:p>
          <a:p>
            <a:pPr indent="0" lvl="0" marL="0" rtl="0" algn="l">
              <a:lnSpc>
                <a:spcPct val="90000"/>
              </a:lnSpc>
              <a:spcBef>
                <a:spcPts val="1000"/>
              </a:spcBef>
              <a:spcAft>
                <a:spcPts val="0"/>
              </a:spcAft>
              <a:buClr>
                <a:srgbClr val="261341"/>
              </a:buClr>
              <a:buSzPts val="2400"/>
              <a:buNone/>
            </a:pPr>
            <a:r>
              <a:rPr lang="en-US" sz="2400"/>
              <a:t>A </a:t>
            </a:r>
            <a:r>
              <a:rPr b="1" lang="en-US" sz="2400"/>
              <a:t>process</a:t>
            </a:r>
            <a:r>
              <a:rPr lang="en-US" sz="2400"/>
              <a:t> (that best facilitates learning for this age group)</a:t>
            </a:r>
            <a:endParaRPr/>
          </a:p>
          <a:p>
            <a:pPr indent="0" lvl="0" marL="0" rtl="0" algn="l">
              <a:lnSpc>
                <a:spcPct val="90000"/>
              </a:lnSpc>
              <a:spcBef>
                <a:spcPts val="1000"/>
              </a:spcBef>
              <a:spcAft>
                <a:spcPts val="0"/>
              </a:spcAft>
              <a:buClr>
                <a:srgbClr val="261341"/>
              </a:buClr>
              <a:buSzPts val="2400"/>
              <a:buNone/>
            </a:pPr>
            <a:r>
              <a:t/>
            </a:r>
            <a:endParaRPr sz="2400"/>
          </a:p>
          <a:p>
            <a:pPr indent="0" lvl="0" marL="0" rtl="0" algn="l">
              <a:lnSpc>
                <a:spcPct val="90000"/>
              </a:lnSpc>
              <a:spcBef>
                <a:spcPts val="1000"/>
              </a:spcBef>
              <a:spcAft>
                <a:spcPts val="0"/>
              </a:spcAft>
              <a:buClr>
                <a:srgbClr val="261341"/>
              </a:buClr>
              <a:buSzPts val="2400"/>
              <a:buNone/>
            </a:pPr>
            <a:r>
              <a:rPr lang="en-US" sz="2400"/>
              <a:t>Our philosophy, pedagogy and process are all aimed at </a:t>
            </a:r>
            <a:r>
              <a:rPr b="1" lang="en-US" sz="2400"/>
              <a:t>improving learning for all.</a:t>
            </a:r>
            <a:endParaRPr/>
          </a:p>
          <a:p>
            <a:pPr indent="0" lvl="0" marL="0" rtl="0" algn="l">
              <a:lnSpc>
                <a:spcPct val="90000"/>
              </a:lnSpc>
              <a:spcBef>
                <a:spcPts val="1000"/>
              </a:spcBef>
              <a:spcAft>
                <a:spcPts val="0"/>
              </a:spcAft>
              <a:buClr>
                <a:srgbClr val="261341"/>
              </a:buClr>
              <a:buSzPts val="2000"/>
              <a:buNone/>
            </a:pPr>
            <a:r>
              <a:t/>
            </a:r>
            <a:endParaRPr/>
          </a:p>
        </p:txBody>
      </p:sp>
      <p:pic>
        <p:nvPicPr>
          <p:cNvPr id="217" name="Google Shape;217;p30" title="crest complete.jpg"/>
          <p:cNvPicPr preferRelativeResize="0"/>
          <p:nvPr/>
        </p:nvPicPr>
        <p:blipFill>
          <a:blip r:embed="rId3">
            <a:alphaModFix/>
          </a:blip>
          <a:stretch>
            <a:fillRect/>
          </a:stretch>
        </p:blipFill>
        <p:spPr>
          <a:xfrm>
            <a:off x="10634438" y="4470650"/>
            <a:ext cx="1155962" cy="1373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1"/>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pic>
        <p:nvPicPr>
          <p:cNvPr descr="A close-up of a chart&#10;&#10;AI-generated content may be incorrect." id="224" name="Google Shape;224;p31"/>
          <p:cNvPicPr preferRelativeResize="0"/>
          <p:nvPr/>
        </p:nvPicPr>
        <p:blipFill rotWithShape="1">
          <a:blip r:embed="rId3">
            <a:alphaModFix/>
          </a:blip>
          <a:srcRect b="9669" l="0" r="0" t="0"/>
          <a:stretch/>
        </p:blipFill>
        <p:spPr>
          <a:xfrm>
            <a:off x="387061" y="365126"/>
            <a:ext cx="10668868" cy="5673436"/>
          </a:xfrm>
          <a:prstGeom prst="rect">
            <a:avLst/>
          </a:prstGeom>
          <a:noFill/>
          <a:ln>
            <a:noFill/>
          </a:ln>
        </p:spPr>
      </p:pic>
      <p:pic>
        <p:nvPicPr>
          <p:cNvPr id="225" name="Google Shape;225;p31" title="crest complete.jpg"/>
          <p:cNvPicPr preferRelativeResize="0"/>
          <p:nvPr/>
        </p:nvPicPr>
        <p:blipFill>
          <a:blip r:embed="rId4">
            <a:alphaModFix/>
          </a:blip>
          <a:stretch>
            <a:fillRect/>
          </a:stretch>
        </p:blipFill>
        <p:spPr>
          <a:xfrm>
            <a:off x="10634438" y="4470650"/>
            <a:ext cx="1155962" cy="1373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2"/>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232" name="Google Shape;232;p32"/>
          <p:cNvSpPr txBox="1"/>
          <p:nvPr>
            <p:ph idx="1" type="body"/>
          </p:nvPr>
        </p:nvSpPr>
        <p:spPr>
          <a:xfrm>
            <a:off x="1969477" y="2418288"/>
            <a:ext cx="7603520" cy="174173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2400"/>
              <a:buFont typeface="Play"/>
              <a:buNone/>
            </a:pPr>
            <a:r>
              <a:rPr lang="en-US"/>
              <a:t>Learning is the process of extending and consolidating our neuronal connections as we acquire knowledge, develop skills and deepen our understandings.” </a:t>
            </a:r>
            <a:endParaRPr/>
          </a:p>
        </p:txBody>
      </p:sp>
      <p:sp>
        <p:nvSpPr>
          <p:cNvPr id="233" name="Google Shape;233;p32"/>
          <p:cNvSpPr txBox="1"/>
          <p:nvPr>
            <p:ph idx="2" type="body"/>
          </p:nvPr>
        </p:nvSpPr>
        <p:spPr>
          <a:xfrm>
            <a:off x="5814391" y="4267889"/>
            <a:ext cx="3872222" cy="323553"/>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261341"/>
              </a:buClr>
              <a:buSzPts val="2000"/>
              <a:buFont typeface="Play"/>
              <a:buNone/>
            </a:pPr>
            <a:r>
              <a:rPr lang="en-US"/>
              <a:t>ICA Definition of learning</a:t>
            </a:r>
            <a:endParaRPr/>
          </a:p>
        </p:txBody>
      </p:sp>
      <p:pic>
        <p:nvPicPr>
          <p:cNvPr id="234" name="Google Shape;234;p32" title="crest complete.jpg"/>
          <p:cNvPicPr preferRelativeResize="0"/>
          <p:nvPr/>
        </p:nvPicPr>
        <p:blipFill>
          <a:blip r:embed="rId3">
            <a:alphaModFix/>
          </a:blip>
          <a:stretch>
            <a:fillRect/>
          </a:stretch>
        </p:blipFill>
        <p:spPr>
          <a:xfrm>
            <a:off x="10634438" y="4470650"/>
            <a:ext cx="1155962" cy="1373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3"/>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241" name="Google Shape;241;p33"/>
          <p:cNvSpPr txBox="1"/>
          <p:nvPr>
            <p:ph idx="1" type="body"/>
          </p:nvPr>
        </p:nvSpPr>
        <p:spPr>
          <a:xfrm>
            <a:off x="1969477" y="2418288"/>
            <a:ext cx="7603520" cy="174173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2400"/>
              <a:buFont typeface="Play"/>
              <a:buNone/>
            </a:pPr>
            <a:r>
              <a:rPr lang="en-US"/>
              <a:t>Through the IPC, which supports teachers and leaders, learners are encouraged to be informed, globally competent, future-ready, socially conscious and motivated to positively contribute within a local and/or global context.”</a:t>
            </a:r>
            <a:endParaRPr/>
          </a:p>
        </p:txBody>
      </p:sp>
      <p:sp>
        <p:nvSpPr>
          <p:cNvPr id="242" name="Google Shape;242;p33"/>
          <p:cNvSpPr txBox="1"/>
          <p:nvPr>
            <p:ph idx="2" type="body"/>
          </p:nvPr>
        </p:nvSpPr>
        <p:spPr>
          <a:xfrm>
            <a:off x="5804452" y="4267889"/>
            <a:ext cx="3882161" cy="323553"/>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261341"/>
              </a:buClr>
              <a:buSzPts val="2000"/>
              <a:buFont typeface="Play"/>
              <a:buNone/>
            </a:pPr>
            <a:r>
              <a:rPr lang="en-US"/>
              <a:t>The IPC Vision for Learners</a:t>
            </a:r>
            <a:endParaRPr/>
          </a:p>
        </p:txBody>
      </p:sp>
      <p:pic>
        <p:nvPicPr>
          <p:cNvPr id="243" name="Google Shape;243;p33" title="crest complete.jpg"/>
          <p:cNvPicPr preferRelativeResize="0"/>
          <p:nvPr/>
        </p:nvPicPr>
        <p:blipFill>
          <a:blip r:embed="rId3">
            <a:alphaModFix/>
          </a:blip>
          <a:stretch>
            <a:fillRect/>
          </a:stretch>
        </p:blipFill>
        <p:spPr>
          <a:xfrm>
            <a:off x="10634438" y="4480618"/>
            <a:ext cx="1155962" cy="1373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4"/>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250" name="Google Shape;250;p34"/>
          <p:cNvSpPr txBox="1"/>
          <p:nvPr>
            <p:ph idx="1" type="body"/>
          </p:nvPr>
        </p:nvSpPr>
        <p:spPr>
          <a:xfrm>
            <a:off x="365760" y="427316"/>
            <a:ext cx="5526087"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4000"/>
              <a:buNone/>
            </a:pPr>
            <a:r>
              <a:rPr lang="en-US"/>
              <a:t>Areas of Learning</a:t>
            </a:r>
            <a:endParaRPr/>
          </a:p>
        </p:txBody>
      </p:sp>
      <p:pic>
        <p:nvPicPr>
          <p:cNvPr id="251" name="Google Shape;251;p34"/>
          <p:cNvPicPr preferRelativeResize="0"/>
          <p:nvPr/>
        </p:nvPicPr>
        <p:blipFill rotWithShape="1">
          <a:blip r:embed="rId3">
            <a:alphaModFix/>
          </a:blip>
          <a:srcRect b="0" l="0" r="0" t="0"/>
          <a:stretch/>
        </p:blipFill>
        <p:spPr>
          <a:xfrm>
            <a:off x="4243759" y="206863"/>
            <a:ext cx="5861534" cy="5784913"/>
          </a:xfrm>
          <a:prstGeom prst="rect">
            <a:avLst/>
          </a:prstGeom>
          <a:noFill/>
          <a:ln>
            <a:noFill/>
          </a:ln>
        </p:spPr>
      </p:pic>
      <p:pic>
        <p:nvPicPr>
          <p:cNvPr id="252" name="Google Shape;252;p34" title="crest complete.jpg"/>
          <p:cNvPicPr preferRelativeResize="0"/>
          <p:nvPr/>
        </p:nvPicPr>
        <p:blipFill>
          <a:blip r:embed="rId4">
            <a:alphaModFix/>
          </a:blip>
          <a:stretch>
            <a:fillRect/>
          </a:stretch>
        </p:blipFill>
        <p:spPr>
          <a:xfrm>
            <a:off x="10634438" y="4470650"/>
            <a:ext cx="1155962" cy="1373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5"/>
          <p:cNvSpPr txBox="1"/>
          <p:nvPr>
            <p:ph idx="11" type="ftr"/>
          </p:nvPr>
        </p:nvSpPr>
        <p:spPr>
          <a:xfrm>
            <a:off x="7609703" y="6356350"/>
            <a:ext cx="41148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US"/>
              <a:t>IPC Parent Presentation</a:t>
            </a:r>
            <a:endParaRPr/>
          </a:p>
        </p:txBody>
      </p:sp>
      <p:sp>
        <p:nvSpPr>
          <p:cNvPr id="259" name="Google Shape;259;p35"/>
          <p:cNvSpPr txBox="1"/>
          <p:nvPr>
            <p:ph idx="1" type="body"/>
          </p:nvPr>
        </p:nvSpPr>
        <p:spPr>
          <a:xfrm>
            <a:off x="333276" y="446354"/>
            <a:ext cx="5526000"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3600"/>
              <a:buNone/>
            </a:pPr>
            <a:r>
              <a:rPr lang="en-US" sz="3600"/>
              <a:t>Sequenced learning goals</a:t>
            </a:r>
            <a:endParaRPr/>
          </a:p>
        </p:txBody>
      </p:sp>
      <p:sp>
        <p:nvSpPr>
          <p:cNvPr id="260" name="Google Shape;260;p35"/>
          <p:cNvSpPr txBox="1"/>
          <p:nvPr>
            <p:ph idx="2" type="body"/>
          </p:nvPr>
        </p:nvSpPr>
        <p:spPr>
          <a:xfrm>
            <a:off x="333282" y="1157787"/>
            <a:ext cx="5526000" cy="44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D258E"/>
              </a:buClr>
              <a:buSzPts val="2400"/>
              <a:buNone/>
            </a:pPr>
            <a:r>
              <a:rPr lang="en-US"/>
              <a:t>Subject, Personal and International</a:t>
            </a:r>
            <a:endParaRPr/>
          </a:p>
        </p:txBody>
      </p:sp>
      <p:sp>
        <p:nvSpPr>
          <p:cNvPr id="261" name="Google Shape;261;p35"/>
          <p:cNvSpPr txBox="1"/>
          <p:nvPr>
            <p:ph idx="4" type="body"/>
          </p:nvPr>
        </p:nvSpPr>
        <p:spPr>
          <a:xfrm>
            <a:off x="6291362" y="1202164"/>
            <a:ext cx="5526000" cy="56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1341"/>
              </a:buClr>
              <a:buSzPts val="3600"/>
              <a:buNone/>
            </a:pPr>
            <a:r>
              <a:rPr lang="en-US" sz="3600"/>
              <a:t>Assessment Improving Learning Toolkit</a:t>
            </a:r>
            <a:endParaRPr/>
          </a:p>
          <a:p>
            <a:pPr indent="0" lvl="0" marL="0" rtl="0" algn="l">
              <a:lnSpc>
                <a:spcPct val="90000"/>
              </a:lnSpc>
              <a:spcBef>
                <a:spcPts val="1000"/>
              </a:spcBef>
              <a:spcAft>
                <a:spcPts val="0"/>
              </a:spcAft>
              <a:buClr>
                <a:srgbClr val="261341"/>
              </a:buClr>
              <a:buSzPts val="4000"/>
              <a:buNone/>
            </a:pPr>
            <a:r>
              <a:t/>
            </a:r>
            <a:endParaRPr/>
          </a:p>
        </p:txBody>
      </p:sp>
      <p:sp>
        <p:nvSpPr>
          <p:cNvPr id="262" name="Google Shape;262;p35"/>
          <p:cNvSpPr txBox="1"/>
          <p:nvPr>
            <p:ph idx="5" type="body"/>
          </p:nvPr>
        </p:nvSpPr>
        <p:spPr>
          <a:xfrm>
            <a:off x="6291362" y="2258922"/>
            <a:ext cx="5526087" cy="44342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D258E"/>
              </a:buClr>
              <a:buSzPts val="2400"/>
              <a:buNone/>
            </a:pPr>
            <a:r>
              <a:rPr lang="en-US"/>
              <a:t>Rubrics &amp; Learning Advice</a:t>
            </a:r>
            <a:endParaRPr/>
          </a:p>
        </p:txBody>
      </p:sp>
      <p:pic>
        <p:nvPicPr>
          <p:cNvPr id="263" name="Google Shape;263;p35"/>
          <p:cNvPicPr preferRelativeResize="0"/>
          <p:nvPr/>
        </p:nvPicPr>
        <p:blipFill rotWithShape="1">
          <a:blip r:embed="rId3">
            <a:alphaModFix/>
          </a:blip>
          <a:srcRect b="0" l="0" r="0" t="0"/>
          <a:stretch/>
        </p:blipFill>
        <p:spPr>
          <a:xfrm>
            <a:off x="286134" y="2025532"/>
            <a:ext cx="5421030" cy="2455356"/>
          </a:xfrm>
          <a:prstGeom prst="rect">
            <a:avLst/>
          </a:prstGeom>
          <a:noFill/>
          <a:ln cap="flat" cmpd="sng" w="9525">
            <a:solidFill>
              <a:schemeClr val="dk1"/>
            </a:solidFill>
            <a:prstDash val="solid"/>
            <a:round/>
            <a:headEnd len="sm" w="sm" type="none"/>
            <a:tailEnd len="sm" w="sm" type="none"/>
          </a:ln>
        </p:spPr>
      </p:pic>
      <p:pic>
        <p:nvPicPr>
          <p:cNvPr id="264" name="Google Shape;264;p35"/>
          <p:cNvPicPr preferRelativeResize="0"/>
          <p:nvPr/>
        </p:nvPicPr>
        <p:blipFill rotWithShape="1">
          <a:blip r:embed="rId4">
            <a:alphaModFix/>
          </a:blip>
          <a:srcRect b="0" l="0" r="0" t="0"/>
          <a:stretch/>
        </p:blipFill>
        <p:spPr>
          <a:xfrm>
            <a:off x="6012312" y="2622620"/>
            <a:ext cx="5023736" cy="3571131"/>
          </a:xfrm>
          <a:prstGeom prst="rect">
            <a:avLst/>
          </a:prstGeom>
          <a:noFill/>
          <a:ln>
            <a:noFill/>
          </a:ln>
        </p:spPr>
      </p:pic>
      <p:pic>
        <p:nvPicPr>
          <p:cNvPr id="265" name="Google Shape;265;p35" title="crest complete.jpg"/>
          <p:cNvPicPr preferRelativeResize="0"/>
          <p:nvPr/>
        </p:nvPicPr>
        <p:blipFill>
          <a:blip r:embed="rId5">
            <a:alphaModFix/>
          </a:blip>
          <a:stretch>
            <a:fillRect/>
          </a:stretch>
        </p:blipFill>
        <p:spPr>
          <a:xfrm>
            <a:off x="11036038" y="4754575"/>
            <a:ext cx="1155962" cy="1373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